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Segment A" charset="1" panose="00000500000000000000"/>
      <p:regular r:id="rId16"/>
    </p:embeddedFont>
    <p:embeddedFont>
      <p:font typeface="Segment A Bold" charset="1" panose="00000800000000000000"/>
      <p:regular r:id="rId17"/>
    </p:embeddedFont>
    <p:embeddedFont>
      <p:font typeface="Segment A Italics" charset="1" panose="00000500000000000000"/>
      <p:regular r:id="rId18"/>
    </p:embeddedFont>
    <p:embeddedFont>
      <p:font typeface="Segment A Bold Italics" charset="1" panose="00000800000000000000"/>
      <p:regular r:id="rId19"/>
    </p:embeddedFont>
    <p:embeddedFont>
      <p:font typeface="Segment A Heavy" charset="1" panose="00000A00000000000000"/>
      <p:regular r:id="rId20"/>
    </p:embeddedFont>
    <p:embeddedFont>
      <p:font typeface="Segment A Heavy Italics" charset="1" panose="00000A00000000000000"/>
      <p:regular r:id="rId21"/>
    </p:embeddedFont>
    <p:embeddedFont>
      <p:font typeface="Aileron" charset="1" panose="00000500000000000000"/>
      <p:regular r:id="rId22"/>
    </p:embeddedFont>
    <p:embeddedFont>
      <p:font typeface="Aileron Bold" charset="1" panose="00000800000000000000"/>
      <p:regular r:id="rId23"/>
    </p:embeddedFont>
    <p:embeddedFont>
      <p:font typeface="Aileron Italics" charset="1" panose="00000500000000000000"/>
      <p:regular r:id="rId24"/>
    </p:embeddedFont>
    <p:embeddedFont>
      <p:font typeface="Aileron Bold Italics" charset="1" panose="00000800000000000000"/>
      <p:regular r:id="rId25"/>
    </p:embeddedFont>
    <p:embeddedFont>
      <p:font typeface="Aileron Thin" charset="1" panose="00000300000000000000"/>
      <p:regular r:id="rId26"/>
    </p:embeddedFont>
    <p:embeddedFont>
      <p:font typeface="Aileron Thin Italics" charset="1" panose="00000300000000000000"/>
      <p:regular r:id="rId27"/>
    </p:embeddedFont>
    <p:embeddedFont>
      <p:font typeface="Aileron Light" charset="1" panose="00000400000000000000"/>
      <p:regular r:id="rId28"/>
    </p:embeddedFont>
    <p:embeddedFont>
      <p:font typeface="Aileron Light Italics" charset="1" panose="00000400000000000000"/>
      <p:regular r:id="rId29"/>
    </p:embeddedFont>
    <p:embeddedFont>
      <p:font typeface="Aileron Ultra-Bold" charset="1" panose="00000A00000000000000"/>
      <p:regular r:id="rId30"/>
    </p:embeddedFont>
    <p:embeddedFont>
      <p:font typeface="Aileron Ultra-Bold Italics" charset="1" panose="00000A00000000000000"/>
      <p:regular r:id="rId31"/>
    </p:embeddedFont>
    <p:embeddedFont>
      <p:font typeface="Aileron Heavy" charset="1" panose="00000A00000000000000"/>
      <p:regular r:id="rId32"/>
    </p:embeddedFont>
    <p:embeddedFont>
      <p:font typeface="Aileron Heavy Italics" charset="1" panose="00000A00000000000000"/>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jpe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Freeform 3" id="3"/>
          <p:cNvSpPr/>
          <p:nvPr/>
        </p:nvSpPr>
        <p:spPr>
          <a:xfrm flipH="false" flipV="false" rot="0">
            <a:off x="3902839" y="2286641"/>
            <a:ext cx="8000359" cy="8000359"/>
          </a:xfrm>
          <a:custGeom>
            <a:avLst/>
            <a:gdLst/>
            <a:ahLst/>
            <a:cxnLst/>
            <a:rect r="r" b="b" t="t" l="l"/>
            <a:pathLst>
              <a:path h="8000359" w="8000359">
                <a:moveTo>
                  <a:pt x="0" y="0"/>
                </a:moveTo>
                <a:lnTo>
                  <a:pt x="8000359" y="0"/>
                </a:lnTo>
                <a:lnTo>
                  <a:pt x="8000359" y="8000359"/>
                </a:lnTo>
                <a:lnTo>
                  <a:pt x="0" y="8000359"/>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5" id="5"/>
          <p:cNvGrpSpPr/>
          <p:nvPr/>
        </p:nvGrpSpPr>
        <p:grpSpPr>
          <a:xfrm rot="0">
            <a:off x="5394444" y="513345"/>
            <a:ext cx="5246391" cy="5246370"/>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54094" t="-8587" r="-14074" b="-11653"/>
              </a:stretch>
            </a:blipFill>
          </p:spPr>
        </p:sp>
      </p:grpSp>
      <p:grpSp>
        <p:nvGrpSpPr>
          <p:cNvPr name="Group 7" id="7"/>
          <p:cNvGrpSpPr/>
          <p:nvPr/>
        </p:nvGrpSpPr>
        <p:grpSpPr>
          <a:xfrm rot="0">
            <a:off x="13786212" y="-1186432"/>
            <a:ext cx="6946175" cy="6946148"/>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1189" t="0" r="-38903" b="0"/>
              </a:stretch>
            </a:blipFill>
          </p:spPr>
        </p:sp>
      </p:grpSp>
      <p:grpSp>
        <p:nvGrpSpPr>
          <p:cNvPr name="Group 9" id="9"/>
          <p:cNvGrpSpPr/>
          <p:nvPr/>
        </p:nvGrpSpPr>
        <p:grpSpPr>
          <a:xfrm rot="0">
            <a:off x="10640835" y="5615822"/>
            <a:ext cx="4384485" cy="4384468"/>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3644" t="-13032" r="-59143" b="-15413"/>
              </a:stretch>
            </a:blipFill>
          </p:spPr>
        </p:sp>
      </p:grpSp>
      <p:sp>
        <p:nvSpPr>
          <p:cNvPr name="TextBox 11" id="11"/>
          <p:cNvSpPr txBox="true"/>
          <p:nvPr/>
        </p:nvSpPr>
        <p:spPr>
          <a:xfrm rot="0">
            <a:off x="1028700" y="2634881"/>
            <a:ext cx="6438811"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CONTENTS</a:t>
            </a:r>
          </a:p>
        </p:txBody>
      </p:sp>
      <p:sp>
        <p:nvSpPr>
          <p:cNvPr name="TextBox 12" id="12"/>
          <p:cNvSpPr txBox="true"/>
          <p:nvPr/>
        </p:nvSpPr>
        <p:spPr>
          <a:xfrm rot="0">
            <a:off x="1028700" y="4070672"/>
            <a:ext cx="6438811" cy="4375148"/>
          </a:xfrm>
          <a:prstGeom prst="rect">
            <a:avLst/>
          </a:prstGeom>
        </p:spPr>
        <p:txBody>
          <a:bodyPr anchor="t" rtlCol="false" tIns="0" lIns="0" bIns="0" rIns="0">
            <a:spAutoFit/>
          </a:bodyPr>
          <a:lstStyle/>
          <a:p>
            <a:pPr>
              <a:lnSpc>
                <a:spcPts val="3500"/>
              </a:lnSpc>
            </a:pPr>
            <a:r>
              <a:rPr lang="en-US" sz="2500">
                <a:solidFill>
                  <a:srgbClr val="FFFFFF"/>
                </a:solidFill>
                <a:latin typeface="Open Sans"/>
              </a:rPr>
              <a:t>01 - Introduction</a:t>
            </a:r>
          </a:p>
          <a:p>
            <a:pPr>
              <a:lnSpc>
                <a:spcPts val="3500"/>
              </a:lnSpc>
            </a:pPr>
            <a:r>
              <a:rPr lang="en-US" sz="2500">
                <a:solidFill>
                  <a:srgbClr val="FFFFFF"/>
                </a:solidFill>
                <a:latin typeface="Open Sans"/>
              </a:rPr>
              <a:t>02 - Problem Statement</a:t>
            </a:r>
          </a:p>
          <a:p>
            <a:pPr>
              <a:lnSpc>
                <a:spcPts val="3500"/>
              </a:lnSpc>
            </a:pPr>
            <a:r>
              <a:rPr lang="en-US" sz="2500">
                <a:solidFill>
                  <a:srgbClr val="FFFFFF"/>
                </a:solidFill>
                <a:latin typeface="Open Sans"/>
              </a:rPr>
              <a:t>03 - Solution Overview</a:t>
            </a:r>
          </a:p>
          <a:p>
            <a:pPr>
              <a:lnSpc>
                <a:spcPts val="3500"/>
              </a:lnSpc>
            </a:pPr>
            <a:r>
              <a:rPr lang="en-US" sz="2500">
                <a:solidFill>
                  <a:srgbClr val="FFFFFF"/>
                </a:solidFill>
                <a:latin typeface="Open Sans"/>
              </a:rPr>
              <a:t>04 - Use of OOPs in the Project</a:t>
            </a:r>
          </a:p>
          <a:p>
            <a:pPr>
              <a:lnSpc>
                <a:spcPts val="3500"/>
              </a:lnSpc>
            </a:pPr>
            <a:r>
              <a:rPr lang="en-US" sz="2500">
                <a:solidFill>
                  <a:srgbClr val="FFFFFF"/>
                </a:solidFill>
                <a:latin typeface="Open Sans"/>
              </a:rPr>
              <a:t>05 - Project Architecture</a:t>
            </a:r>
          </a:p>
          <a:p>
            <a:pPr>
              <a:lnSpc>
                <a:spcPts val="3500"/>
              </a:lnSpc>
            </a:pPr>
            <a:r>
              <a:rPr lang="en-US" sz="2500">
                <a:solidFill>
                  <a:srgbClr val="FFFFFF"/>
                </a:solidFill>
                <a:latin typeface="Open Sans"/>
              </a:rPr>
              <a:t>06 - Flow of the Project</a:t>
            </a:r>
          </a:p>
          <a:p>
            <a:pPr>
              <a:lnSpc>
                <a:spcPts val="3500"/>
              </a:lnSpc>
            </a:pPr>
            <a:r>
              <a:rPr lang="en-US" sz="2500">
                <a:solidFill>
                  <a:srgbClr val="FFFFFF"/>
                </a:solidFill>
                <a:latin typeface="Open Sans"/>
              </a:rPr>
              <a:t>07 - Key Features</a:t>
            </a:r>
          </a:p>
          <a:p>
            <a:pPr>
              <a:lnSpc>
                <a:spcPts val="3500"/>
              </a:lnSpc>
            </a:pPr>
            <a:r>
              <a:rPr lang="en-US" sz="2500">
                <a:solidFill>
                  <a:srgbClr val="FFFFFF"/>
                </a:solidFill>
                <a:latin typeface="Open Sans"/>
              </a:rPr>
              <a:t>08 - Tech Stacks used</a:t>
            </a:r>
          </a:p>
          <a:p>
            <a:pPr>
              <a:lnSpc>
                <a:spcPts val="3500"/>
              </a:lnSpc>
            </a:pPr>
            <a:r>
              <a:rPr lang="en-US" sz="2500">
                <a:solidFill>
                  <a:srgbClr val="FFFFFF"/>
                </a:solidFill>
                <a:latin typeface="Open Sans"/>
              </a:rPr>
              <a:t>09 - Challenges Faced</a:t>
            </a:r>
          </a:p>
          <a:p>
            <a:pPr>
              <a:lnSpc>
                <a:spcPts val="3500"/>
              </a:lnSpc>
            </a:pPr>
            <a:r>
              <a:rPr lang="en-US" sz="2500">
                <a:solidFill>
                  <a:srgbClr val="FFFFFF"/>
                </a:solidFill>
                <a:latin typeface="Open Sans"/>
              </a:rPr>
              <a:t>10 - Conclusion</a:t>
            </a:r>
          </a:p>
        </p:txBody>
      </p:sp>
      <p:sp>
        <p:nvSpPr>
          <p:cNvPr name="TextBox 13" id="13"/>
          <p:cNvSpPr txBox="true"/>
          <p:nvPr/>
        </p:nvSpPr>
        <p:spPr>
          <a:xfrm rot="0">
            <a:off x="305873" y="44491"/>
            <a:ext cx="3372593" cy="984209"/>
          </a:xfrm>
          <a:prstGeom prst="rect">
            <a:avLst/>
          </a:prstGeom>
        </p:spPr>
        <p:txBody>
          <a:bodyPr anchor="t" rtlCol="false" tIns="0" lIns="0" bIns="0" rIns="0">
            <a:spAutoFit/>
          </a:bodyPr>
          <a:lstStyle/>
          <a:p>
            <a:pPr algn="ctr">
              <a:lnSpc>
                <a:spcPts val="8031"/>
              </a:lnSpc>
            </a:pPr>
            <a:r>
              <a:rPr lang="en-US" sz="5736">
                <a:solidFill>
                  <a:srgbClr val="FFFFFF"/>
                </a:solidFill>
                <a:latin typeface="Canva Sans Bold"/>
              </a:rPr>
              <a:t>NIRVANA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grpSp>
        <p:nvGrpSpPr>
          <p:cNvPr name="Group 2" id="2"/>
          <p:cNvGrpSpPr/>
          <p:nvPr/>
        </p:nvGrpSpPr>
        <p:grpSpPr>
          <a:xfrm rot="0">
            <a:off x="1425321" y="5943601"/>
            <a:ext cx="2807768" cy="1641944"/>
            <a:chOff x="0" y="0"/>
            <a:chExt cx="5638478" cy="3230880"/>
          </a:xfrm>
        </p:grpSpPr>
        <p:sp>
          <p:nvSpPr>
            <p:cNvPr name="Freeform 3" id="3"/>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86EAE9"/>
            </a:solidFill>
          </p:spPr>
        </p:sp>
      </p:grpSp>
      <p:sp>
        <p:nvSpPr>
          <p:cNvPr name="Freeform 4" id="4"/>
          <p:cNvSpPr/>
          <p:nvPr/>
        </p:nvSpPr>
        <p:spPr>
          <a:xfrm flipH="false" flipV="false" rot="0">
            <a:off x="2486701" y="6422069"/>
            <a:ext cx="685008" cy="685008"/>
          </a:xfrm>
          <a:custGeom>
            <a:avLst/>
            <a:gdLst/>
            <a:ahLst/>
            <a:cxnLst/>
            <a:rect r="r" b="b" t="t" l="l"/>
            <a:pathLst>
              <a:path h="685008" w="685008">
                <a:moveTo>
                  <a:pt x="0" y="0"/>
                </a:moveTo>
                <a:lnTo>
                  <a:pt x="685008" y="0"/>
                </a:lnTo>
                <a:lnTo>
                  <a:pt x="685008" y="685008"/>
                </a:lnTo>
                <a:lnTo>
                  <a:pt x="0" y="685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4537169" y="5943601"/>
            <a:ext cx="2807768" cy="1641944"/>
            <a:chOff x="0" y="0"/>
            <a:chExt cx="5638478" cy="3230880"/>
          </a:xfrm>
        </p:grpSpPr>
        <p:sp>
          <p:nvSpPr>
            <p:cNvPr name="Freeform 6" id="6"/>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3EDAD8"/>
            </a:solidFill>
          </p:spPr>
        </p:sp>
      </p:grpSp>
      <p:grpSp>
        <p:nvGrpSpPr>
          <p:cNvPr name="Group 7" id="7"/>
          <p:cNvGrpSpPr/>
          <p:nvPr/>
        </p:nvGrpSpPr>
        <p:grpSpPr>
          <a:xfrm rot="0">
            <a:off x="7649018" y="5943601"/>
            <a:ext cx="2807768" cy="1641944"/>
            <a:chOff x="0" y="0"/>
            <a:chExt cx="5638478" cy="3230880"/>
          </a:xfrm>
        </p:grpSpPr>
        <p:sp>
          <p:nvSpPr>
            <p:cNvPr name="Freeform 8" id="8"/>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37C9EF"/>
            </a:solidFill>
          </p:spPr>
        </p:sp>
      </p:grpSp>
      <p:grpSp>
        <p:nvGrpSpPr>
          <p:cNvPr name="Group 9" id="9"/>
          <p:cNvGrpSpPr/>
          <p:nvPr/>
        </p:nvGrpSpPr>
        <p:grpSpPr>
          <a:xfrm rot="-62781">
            <a:off x="10760866" y="5943601"/>
            <a:ext cx="2807768" cy="1641944"/>
            <a:chOff x="0" y="0"/>
            <a:chExt cx="5638478" cy="3230880"/>
          </a:xfrm>
        </p:grpSpPr>
        <p:sp>
          <p:nvSpPr>
            <p:cNvPr name="Freeform 10" id="10"/>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2C92D5"/>
            </a:solidFill>
          </p:spPr>
        </p:sp>
      </p:grpSp>
      <p:grpSp>
        <p:nvGrpSpPr>
          <p:cNvPr name="Group 11" id="11"/>
          <p:cNvGrpSpPr/>
          <p:nvPr/>
        </p:nvGrpSpPr>
        <p:grpSpPr>
          <a:xfrm rot="0">
            <a:off x="13872715" y="5943601"/>
            <a:ext cx="2807768" cy="1641944"/>
            <a:chOff x="0" y="0"/>
            <a:chExt cx="5638478" cy="3230880"/>
          </a:xfrm>
        </p:grpSpPr>
        <p:sp>
          <p:nvSpPr>
            <p:cNvPr name="Freeform 12" id="12"/>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13538A"/>
            </a:solidFill>
          </p:spPr>
        </p:sp>
      </p:grpSp>
      <p:sp>
        <p:nvSpPr>
          <p:cNvPr name="Freeform 13" id="13"/>
          <p:cNvSpPr/>
          <p:nvPr/>
        </p:nvSpPr>
        <p:spPr>
          <a:xfrm flipH="false" flipV="false" rot="0">
            <a:off x="5533598" y="6357117"/>
            <a:ext cx="814911" cy="814911"/>
          </a:xfrm>
          <a:custGeom>
            <a:avLst/>
            <a:gdLst/>
            <a:ahLst/>
            <a:cxnLst/>
            <a:rect r="r" b="b" t="t" l="l"/>
            <a:pathLst>
              <a:path h="814911" w="814911">
                <a:moveTo>
                  <a:pt x="0" y="0"/>
                </a:moveTo>
                <a:lnTo>
                  <a:pt x="814911" y="0"/>
                </a:lnTo>
                <a:lnTo>
                  <a:pt x="814911" y="814911"/>
                </a:lnTo>
                <a:lnTo>
                  <a:pt x="0" y="814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8680675" y="6392347"/>
            <a:ext cx="744452" cy="744452"/>
          </a:xfrm>
          <a:custGeom>
            <a:avLst/>
            <a:gdLst/>
            <a:ahLst/>
            <a:cxnLst/>
            <a:rect r="r" b="b" t="t" l="l"/>
            <a:pathLst>
              <a:path h="744452" w="744452">
                <a:moveTo>
                  <a:pt x="0" y="0"/>
                </a:moveTo>
                <a:lnTo>
                  <a:pt x="744453" y="0"/>
                </a:lnTo>
                <a:lnTo>
                  <a:pt x="744453" y="744452"/>
                </a:lnTo>
                <a:lnTo>
                  <a:pt x="0" y="744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1804878" y="6404700"/>
            <a:ext cx="719745" cy="719745"/>
          </a:xfrm>
          <a:custGeom>
            <a:avLst/>
            <a:gdLst/>
            <a:ahLst/>
            <a:cxnLst/>
            <a:rect r="r" b="b" t="t" l="l"/>
            <a:pathLst>
              <a:path h="719745" w="719745">
                <a:moveTo>
                  <a:pt x="0" y="0"/>
                </a:moveTo>
                <a:lnTo>
                  <a:pt x="719744" y="0"/>
                </a:lnTo>
                <a:lnTo>
                  <a:pt x="719744" y="719745"/>
                </a:lnTo>
                <a:lnTo>
                  <a:pt x="0" y="7197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4921689" y="6409664"/>
            <a:ext cx="709818" cy="709818"/>
          </a:xfrm>
          <a:custGeom>
            <a:avLst/>
            <a:gdLst/>
            <a:ahLst/>
            <a:cxnLst/>
            <a:rect r="r" b="b" t="t" l="l"/>
            <a:pathLst>
              <a:path h="709818" w="709818">
                <a:moveTo>
                  <a:pt x="0" y="0"/>
                </a:moveTo>
                <a:lnTo>
                  <a:pt x="709819" y="0"/>
                </a:lnTo>
                <a:lnTo>
                  <a:pt x="709819" y="709818"/>
                </a:lnTo>
                <a:lnTo>
                  <a:pt x="0" y="7098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6348509" y="277076"/>
            <a:ext cx="3293248" cy="2931127"/>
          </a:xfrm>
          <a:custGeom>
            <a:avLst/>
            <a:gdLst/>
            <a:ahLst/>
            <a:cxnLst/>
            <a:rect r="r" b="b" t="t" l="l"/>
            <a:pathLst>
              <a:path h="2931127" w="3293248">
                <a:moveTo>
                  <a:pt x="0" y="0"/>
                </a:moveTo>
                <a:lnTo>
                  <a:pt x="3293247" y="0"/>
                </a:lnTo>
                <a:lnTo>
                  <a:pt x="3293247" y="2931127"/>
                </a:lnTo>
                <a:lnTo>
                  <a:pt x="0" y="2931127"/>
                </a:lnTo>
                <a:lnTo>
                  <a:pt x="0" y="0"/>
                </a:lnTo>
                <a:close/>
              </a:path>
            </a:pathLst>
          </a:custGeom>
          <a:blipFill>
            <a:blip r:embed="rId12"/>
            <a:stretch>
              <a:fillRect l="0" t="-559" r="0" b="-559"/>
            </a:stretch>
          </a:blipFill>
        </p:spPr>
      </p:sp>
      <p:sp>
        <p:nvSpPr>
          <p:cNvPr name="TextBox 18" id="18"/>
          <p:cNvSpPr txBox="true"/>
          <p:nvPr/>
        </p:nvSpPr>
        <p:spPr>
          <a:xfrm rot="0">
            <a:off x="1425321" y="4761513"/>
            <a:ext cx="2807768" cy="386715"/>
          </a:xfrm>
          <a:prstGeom prst="rect">
            <a:avLst/>
          </a:prstGeom>
        </p:spPr>
        <p:txBody>
          <a:bodyPr anchor="t" rtlCol="false" tIns="0" lIns="0" bIns="0" rIns="0">
            <a:spAutoFit/>
          </a:bodyPr>
          <a:lstStyle/>
          <a:p>
            <a:pPr>
              <a:lnSpc>
                <a:spcPts val="3150"/>
              </a:lnSpc>
            </a:pPr>
            <a:r>
              <a:rPr lang="en-US" sz="2100" spc="42">
                <a:solidFill>
                  <a:srgbClr val="EDEDED"/>
                </a:solidFill>
                <a:latin typeface="Aileron Bold"/>
              </a:rPr>
              <a:t>1-Favourite Genres</a:t>
            </a:r>
          </a:p>
        </p:txBody>
      </p:sp>
      <p:sp>
        <p:nvSpPr>
          <p:cNvPr name="TextBox 19" id="19"/>
          <p:cNvSpPr txBox="true"/>
          <p:nvPr/>
        </p:nvSpPr>
        <p:spPr>
          <a:xfrm rot="0">
            <a:off x="1425321" y="8131458"/>
            <a:ext cx="2807768" cy="674370"/>
          </a:xfrm>
          <a:prstGeom prst="rect">
            <a:avLst/>
          </a:prstGeom>
        </p:spPr>
        <p:txBody>
          <a:bodyPr anchor="t" rtlCol="false" tIns="0" lIns="0" bIns="0" rIns="0">
            <a:spAutoFit/>
          </a:bodyPr>
          <a:lstStyle/>
          <a:p>
            <a:pPr>
              <a:lnSpc>
                <a:spcPts val="2700"/>
              </a:lnSpc>
            </a:pPr>
            <a:r>
              <a:rPr lang="en-US" sz="1800" spc="36">
                <a:solidFill>
                  <a:srgbClr val="EDEDED"/>
                </a:solidFill>
                <a:latin typeface="Aileron"/>
              </a:rPr>
              <a:t>Client tells us what his favourite Genres are </a:t>
            </a:r>
          </a:p>
        </p:txBody>
      </p:sp>
      <p:sp>
        <p:nvSpPr>
          <p:cNvPr name="TextBox 20" id="20"/>
          <p:cNvSpPr txBox="true"/>
          <p:nvPr/>
        </p:nvSpPr>
        <p:spPr>
          <a:xfrm rot="0">
            <a:off x="4537169" y="4761513"/>
            <a:ext cx="2807768" cy="386715"/>
          </a:xfrm>
          <a:prstGeom prst="rect">
            <a:avLst/>
          </a:prstGeom>
        </p:spPr>
        <p:txBody>
          <a:bodyPr anchor="t" rtlCol="false" tIns="0" lIns="0" bIns="0" rIns="0">
            <a:spAutoFit/>
          </a:bodyPr>
          <a:lstStyle/>
          <a:p>
            <a:pPr>
              <a:lnSpc>
                <a:spcPts val="3150"/>
              </a:lnSpc>
            </a:pPr>
            <a:r>
              <a:rPr lang="en-US" sz="2100" spc="42">
                <a:solidFill>
                  <a:srgbClr val="EDEDED"/>
                </a:solidFill>
                <a:latin typeface="Aileron Bold"/>
              </a:rPr>
              <a:t>2 - Moods</a:t>
            </a:r>
          </a:p>
        </p:txBody>
      </p:sp>
      <p:sp>
        <p:nvSpPr>
          <p:cNvPr name="TextBox 21" id="21"/>
          <p:cNvSpPr txBox="true"/>
          <p:nvPr/>
        </p:nvSpPr>
        <p:spPr>
          <a:xfrm rot="0">
            <a:off x="4537169" y="8131458"/>
            <a:ext cx="2953525" cy="674370"/>
          </a:xfrm>
          <a:prstGeom prst="rect">
            <a:avLst/>
          </a:prstGeom>
        </p:spPr>
        <p:txBody>
          <a:bodyPr anchor="t" rtlCol="false" tIns="0" lIns="0" bIns="0" rIns="0">
            <a:spAutoFit/>
          </a:bodyPr>
          <a:lstStyle/>
          <a:p>
            <a:pPr>
              <a:lnSpc>
                <a:spcPts val="2700"/>
              </a:lnSpc>
            </a:pPr>
            <a:r>
              <a:rPr lang="en-US" sz="1800" spc="36">
                <a:solidFill>
                  <a:srgbClr val="EDEDED"/>
                </a:solidFill>
                <a:latin typeface="Aileron"/>
              </a:rPr>
              <a:t>Client tells us about his Mood experiences</a:t>
            </a:r>
            <a:r>
              <a:rPr lang="en-US" sz="1800" spc="36">
                <a:solidFill>
                  <a:srgbClr val="EDEDED"/>
                </a:solidFill>
                <a:latin typeface="Aileron"/>
              </a:rPr>
              <a:t>.</a:t>
            </a:r>
          </a:p>
        </p:txBody>
      </p:sp>
      <p:sp>
        <p:nvSpPr>
          <p:cNvPr name="TextBox 22" id="22"/>
          <p:cNvSpPr txBox="true"/>
          <p:nvPr/>
        </p:nvSpPr>
        <p:spPr>
          <a:xfrm rot="0">
            <a:off x="7649018" y="4761513"/>
            <a:ext cx="2807768" cy="386715"/>
          </a:xfrm>
          <a:prstGeom prst="rect">
            <a:avLst/>
          </a:prstGeom>
        </p:spPr>
        <p:txBody>
          <a:bodyPr anchor="t" rtlCol="false" tIns="0" lIns="0" bIns="0" rIns="0">
            <a:spAutoFit/>
          </a:bodyPr>
          <a:lstStyle/>
          <a:p>
            <a:pPr>
              <a:lnSpc>
                <a:spcPts val="3150"/>
              </a:lnSpc>
            </a:pPr>
            <a:r>
              <a:rPr lang="en-US" sz="2100" spc="42">
                <a:solidFill>
                  <a:srgbClr val="EDEDED"/>
                </a:solidFill>
                <a:latin typeface="Aileron Bold"/>
              </a:rPr>
              <a:t>3 - Artists</a:t>
            </a:r>
          </a:p>
        </p:txBody>
      </p:sp>
      <p:sp>
        <p:nvSpPr>
          <p:cNvPr name="TextBox 23" id="23"/>
          <p:cNvSpPr txBox="true"/>
          <p:nvPr/>
        </p:nvSpPr>
        <p:spPr>
          <a:xfrm rot="0">
            <a:off x="7649018" y="8131458"/>
            <a:ext cx="2807768" cy="674370"/>
          </a:xfrm>
          <a:prstGeom prst="rect">
            <a:avLst/>
          </a:prstGeom>
        </p:spPr>
        <p:txBody>
          <a:bodyPr anchor="t" rtlCol="false" tIns="0" lIns="0" bIns="0" rIns="0">
            <a:spAutoFit/>
          </a:bodyPr>
          <a:lstStyle/>
          <a:p>
            <a:pPr>
              <a:lnSpc>
                <a:spcPts val="2700"/>
              </a:lnSpc>
            </a:pPr>
            <a:r>
              <a:rPr lang="en-US" sz="1800" spc="36">
                <a:solidFill>
                  <a:srgbClr val="EDEDED"/>
                </a:solidFill>
                <a:latin typeface="Aileron"/>
              </a:rPr>
              <a:t>Client Tells about his favourite Artists</a:t>
            </a:r>
          </a:p>
        </p:txBody>
      </p:sp>
      <p:sp>
        <p:nvSpPr>
          <p:cNvPr name="TextBox 24" id="24"/>
          <p:cNvSpPr txBox="true"/>
          <p:nvPr/>
        </p:nvSpPr>
        <p:spPr>
          <a:xfrm rot="0">
            <a:off x="10760866" y="4761513"/>
            <a:ext cx="2807768" cy="386715"/>
          </a:xfrm>
          <a:prstGeom prst="rect">
            <a:avLst/>
          </a:prstGeom>
        </p:spPr>
        <p:txBody>
          <a:bodyPr anchor="t" rtlCol="false" tIns="0" lIns="0" bIns="0" rIns="0">
            <a:spAutoFit/>
          </a:bodyPr>
          <a:lstStyle/>
          <a:p>
            <a:pPr>
              <a:lnSpc>
                <a:spcPts val="3150"/>
              </a:lnSpc>
            </a:pPr>
            <a:r>
              <a:rPr lang="en-US" sz="2100" spc="42">
                <a:solidFill>
                  <a:srgbClr val="EDEDED"/>
                </a:solidFill>
                <a:latin typeface="Aileron Bold"/>
              </a:rPr>
              <a:t>4 - Parameters</a:t>
            </a:r>
          </a:p>
        </p:txBody>
      </p:sp>
      <p:sp>
        <p:nvSpPr>
          <p:cNvPr name="TextBox 25" id="25"/>
          <p:cNvSpPr txBox="true"/>
          <p:nvPr/>
        </p:nvSpPr>
        <p:spPr>
          <a:xfrm rot="0">
            <a:off x="10760866" y="8131458"/>
            <a:ext cx="2807768" cy="1360170"/>
          </a:xfrm>
          <a:prstGeom prst="rect">
            <a:avLst/>
          </a:prstGeom>
        </p:spPr>
        <p:txBody>
          <a:bodyPr anchor="t" rtlCol="false" tIns="0" lIns="0" bIns="0" rIns="0">
            <a:spAutoFit/>
          </a:bodyPr>
          <a:lstStyle/>
          <a:p>
            <a:pPr>
              <a:lnSpc>
                <a:spcPts val="2700"/>
              </a:lnSpc>
            </a:pPr>
            <a:r>
              <a:rPr lang="en-US" sz="1800" spc="36">
                <a:solidFill>
                  <a:srgbClr val="EDEDED"/>
                </a:solidFill>
                <a:latin typeface="Aileron"/>
              </a:rPr>
              <a:t>We do the necessary selection of parameter ranges based on Current day and time</a:t>
            </a:r>
          </a:p>
        </p:txBody>
      </p:sp>
      <p:sp>
        <p:nvSpPr>
          <p:cNvPr name="TextBox 26" id="26"/>
          <p:cNvSpPr txBox="true"/>
          <p:nvPr/>
        </p:nvSpPr>
        <p:spPr>
          <a:xfrm rot="0">
            <a:off x="13872715" y="4761513"/>
            <a:ext cx="2989964" cy="386715"/>
          </a:xfrm>
          <a:prstGeom prst="rect">
            <a:avLst/>
          </a:prstGeom>
        </p:spPr>
        <p:txBody>
          <a:bodyPr anchor="t" rtlCol="false" tIns="0" lIns="0" bIns="0" rIns="0">
            <a:spAutoFit/>
          </a:bodyPr>
          <a:lstStyle/>
          <a:p>
            <a:pPr>
              <a:lnSpc>
                <a:spcPts val="3150"/>
              </a:lnSpc>
            </a:pPr>
            <a:r>
              <a:rPr lang="en-US" sz="2100" spc="42">
                <a:solidFill>
                  <a:srgbClr val="EDEDED"/>
                </a:solidFill>
                <a:latin typeface="Aileron Bold"/>
              </a:rPr>
              <a:t>5 - Recommendations </a:t>
            </a:r>
          </a:p>
        </p:txBody>
      </p:sp>
      <p:sp>
        <p:nvSpPr>
          <p:cNvPr name="TextBox 27" id="27"/>
          <p:cNvSpPr txBox="true"/>
          <p:nvPr/>
        </p:nvSpPr>
        <p:spPr>
          <a:xfrm rot="0">
            <a:off x="13872715" y="8131458"/>
            <a:ext cx="2807768" cy="1360170"/>
          </a:xfrm>
          <a:prstGeom prst="rect">
            <a:avLst/>
          </a:prstGeom>
        </p:spPr>
        <p:txBody>
          <a:bodyPr anchor="t" rtlCol="false" tIns="0" lIns="0" bIns="0" rIns="0">
            <a:spAutoFit/>
          </a:bodyPr>
          <a:lstStyle/>
          <a:p>
            <a:pPr>
              <a:lnSpc>
                <a:spcPts val="2700"/>
              </a:lnSpc>
            </a:pPr>
            <a:r>
              <a:rPr lang="en-US" sz="1800" spc="36">
                <a:solidFill>
                  <a:srgbClr val="EDEDED"/>
                </a:solidFill>
                <a:latin typeface="Aileron"/>
              </a:rPr>
              <a:t>We display the Recommendations which best matches the user’s requirements</a:t>
            </a:r>
          </a:p>
        </p:txBody>
      </p:sp>
      <p:sp>
        <p:nvSpPr>
          <p:cNvPr name="TextBox 28" id="28"/>
          <p:cNvSpPr txBox="true"/>
          <p:nvPr/>
        </p:nvSpPr>
        <p:spPr>
          <a:xfrm rot="0">
            <a:off x="1028700" y="1026375"/>
            <a:ext cx="5289414"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06 - FLOW OF THE PROJECT</a:t>
            </a:r>
          </a:p>
        </p:txBody>
      </p:sp>
      <p:grpSp>
        <p:nvGrpSpPr>
          <p:cNvPr name="Group 29" id="29"/>
          <p:cNvGrpSpPr/>
          <p:nvPr/>
        </p:nvGrpSpPr>
        <p:grpSpPr>
          <a:xfrm rot="5400000">
            <a:off x="13963813" y="2325551"/>
            <a:ext cx="2807768" cy="1641944"/>
            <a:chOff x="0" y="0"/>
            <a:chExt cx="5638478" cy="3230880"/>
          </a:xfrm>
        </p:grpSpPr>
        <p:sp>
          <p:nvSpPr>
            <p:cNvPr name="Freeform 30" id="30"/>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solidFill>
              <a:srgbClr val="2C92D5"/>
            </a:solidFill>
          </p:spPr>
        </p:sp>
      </p:grpSp>
      <p:sp>
        <p:nvSpPr>
          <p:cNvPr name="Freeform 31" id="31"/>
          <p:cNvSpPr/>
          <p:nvPr/>
        </p:nvSpPr>
        <p:spPr>
          <a:xfrm flipH="false" flipV="false" rot="0">
            <a:off x="15007824" y="2786651"/>
            <a:ext cx="719745" cy="719745"/>
          </a:xfrm>
          <a:custGeom>
            <a:avLst/>
            <a:gdLst/>
            <a:ahLst/>
            <a:cxnLst/>
            <a:rect r="r" b="b" t="t" l="l"/>
            <a:pathLst>
              <a:path h="719745" w="719745">
                <a:moveTo>
                  <a:pt x="0" y="0"/>
                </a:moveTo>
                <a:lnTo>
                  <a:pt x="719745" y="0"/>
                </a:lnTo>
                <a:lnTo>
                  <a:pt x="719745" y="719745"/>
                </a:lnTo>
                <a:lnTo>
                  <a:pt x="0" y="7197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2" id="32"/>
          <p:cNvSpPr txBox="true"/>
          <p:nvPr/>
        </p:nvSpPr>
        <p:spPr>
          <a:xfrm rot="0">
            <a:off x="13644969" y="1141310"/>
            <a:ext cx="3263260" cy="386715"/>
          </a:xfrm>
          <a:prstGeom prst="rect">
            <a:avLst/>
          </a:prstGeom>
        </p:spPr>
        <p:txBody>
          <a:bodyPr anchor="t" rtlCol="false" tIns="0" lIns="0" bIns="0" rIns="0">
            <a:spAutoFit/>
          </a:bodyPr>
          <a:lstStyle/>
          <a:p>
            <a:pPr marL="453390" indent="-226695" lvl="1">
              <a:lnSpc>
                <a:spcPts val="3150"/>
              </a:lnSpc>
              <a:buFont typeface="Arial"/>
              <a:buChar char="•"/>
            </a:pPr>
            <a:r>
              <a:rPr lang="en-US" sz="2100" spc="42">
                <a:solidFill>
                  <a:srgbClr val="EDEDED"/>
                </a:solidFill>
                <a:latin typeface="Aileron Bold"/>
              </a:rPr>
              <a:t>Sound Recognintion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878202" y="629355"/>
            <a:ext cx="10538420" cy="6743161"/>
          </a:xfrm>
          <a:prstGeom prst="rect">
            <a:avLst/>
          </a:prstGeom>
        </p:spPr>
      </p:pic>
      <p:sp>
        <p:nvSpPr>
          <p:cNvPr name="AutoShape 3" id="3"/>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sp>
        <p:nvSpPr>
          <p:cNvPr name="TextBox 5" id="5"/>
          <p:cNvSpPr txBox="true"/>
          <p:nvPr/>
        </p:nvSpPr>
        <p:spPr>
          <a:xfrm rot="0">
            <a:off x="10290840" y="2123297"/>
            <a:ext cx="6700957"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07 - KEY FEATURES</a:t>
            </a:r>
          </a:p>
        </p:txBody>
      </p:sp>
      <p:sp>
        <p:nvSpPr>
          <p:cNvPr name="TextBox 6" id="6"/>
          <p:cNvSpPr txBox="true"/>
          <p:nvPr/>
        </p:nvSpPr>
        <p:spPr>
          <a:xfrm rot="0">
            <a:off x="10290840" y="3622966"/>
            <a:ext cx="6700957" cy="24634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Dynamic Parameter Selection: The system dynamically adjusts parameters such as energy thresholds or tempo detection algorithms based on contextual factors such as the current time of day or user preferences. For example, during peak hours, the system may prioritize faster tempo detection for upbeat music recommendations.</a:t>
            </a:r>
          </a:p>
        </p:txBody>
      </p:sp>
      <p:sp>
        <p:nvSpPr>
          <p:cNvPr name="Freeform 7" id="7"/>
          <p:cNvSpPr/>
          <p:nvPr/>
        </p:nvSpPr>
        <p:spPr>
          <a:xfrm flipH="false" flipV="false" rot="0">
            <a:off x="10290840" y="7190519"/>
            <a:ext cx="6192963" cy="6192963"/>
          </a:xfrm>
          <a:custGeom>
            <a:avLst/>
            <a:gdLst/>
            <a:ahLst/>
            <a:cxnLst/>
            <a:rect r="r" b="b" t="t" l="l"/>
            <a:pathLst>
              <a:path h="6192963" w="6192963">
                <a:moveTo>
                  <a:pt x="0" y="0"/>
                </a:moveTo>
                <a:lnTo>
                  <a:pt x="6192962" y="0"/>
                </a:lnTo>
                <a:lnTo>
                  <a:pt x="6192962" y="6192962"/>
                </a:lnTo>
                <a:lnTo>
                  <a:pt x="0" y="6192962"/>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90840" y="6179773"/>
            <a:ext cx="6700957" cy="24634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Dynamic Parameter Selection: The system dynamically adjusts parameters such as energy thresholds or tempo detection algorithms based on contextual factors such as the current time of day or user preferences. For example, during peak hours, the system may prioritize faster tempo detection for upbeat music recommendations.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sp>
        <p:nvSpPr>
          <p:cNvPr name="TextBox 4" id="4"/>
          <p:cNvSpPr txBox="true"/>
          <p:nvPr/>
        </p:nvSpPr>
        <p:spPr>
          <a:xfrm rot="0">
            <a:off x="10558343" y="3034281"/>
            <a:ext cx="6700957"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07 - KEY FEATURES</a:t>
            </a:r>
          </a:p>
        </p:txBody>
      </p:sp>
      <p:sp>
        <p:nvSpPr>
          <p:cNvPr name="TextBox 5" id="5"/>
          <p:cNvSpPr txBox="true"/>
          <p:nvPr/>
        </p:nvSpPr>
        <p:spPr>
          <a:xfrm rot="0">
            <a:off x="761949" y="5754668"/>
            <a:ext cx="6700957" cy="281582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Playlist Saving: Users can create and save custom playlists based on their preferences, curated recommendations, or identified music tracks. The system offers seamless integration with playlist management functionalities, allowing users to organize, edit, and share playlists across devices or platforms. Saved playlists can be accessed at any time for convenient playback and enjoyment.</a:t>
            </a:r>
          </a:p>
        </p:txBody>
      </p:sp>
      <p:sp>
        <p:nvSpPr>
          <p:cNvPr name="Freeform 6" id="6"/>
          <p:cNvSpPr/>
          <p:nvPr/>
        </p:nvSpPr>
        <p:spPr>
          <a:xfrm flipH="false" flipV="false" rot="0">
            <a:off x="10290840" y="7190519"/>
            <a:ext cx="6192963" cy="6192963"/>
          </a:xfrm>
          <a:custGeom>
            <a:avLst/>
            <a:gdLst/>
            <a:ahLst/>
            <a:cxnLst/>
            <a:rect r="r" b="b" t="t" l="l"/>
            <a:pathLst>
              <a:path h="6192963" w="6192963">
                <a:moveTo>
                  <a:pt x="0" y="0"/>
                </a:moveTo>
                <a:lnTo>
                  <a:pt x="6192962" y="0"/>
                </a:lnTo>
                <a:lnTo>
                  <a:pt x="6192962" y="6192962"/>
                </a:lnTo>
                <a:lnTo>
                  <a:pt x="0" y="6192962"/>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036842" y="5754668"/>
            <a:ext cx="7047131" cy="281582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Live Preview: The project provides a live preview feature that allows users to preview audio content before finalizing their selections or actions. Whether it's previewing a snippet of a recommended track, listening to a preview of a playlist compilation, or sampling different tempo adjustments, the live preview feature enhances user confidence and satisfaction by offering real-time feedback on their choices.</a:t>
            </a:r>
          </a:p>
        </p:txBody>
      </p:sp>
      <p:grpSp>
        <p:nvGrpSpPr>
          <p:cNvPr name="Group 8" id="8"/>
          <p:cNvGrpSpPr/>
          <p:nvPr/>
        </p:nvGrpSpPr>
        <p:grpSpPr>
          <a:xfrm rot="0">
            <a:off x="299913" y="1681704"/>
            <a:ext cx="3169555" cy="3169542"/>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grpSp>
        <p:nvGrpSpPr>
          <p:cNvPr name="Group 10" id="10"/>
          <p:cNvGrpSpPr/>
          <p:nvPr/>
        </p:nvGrpSpPr>
        <p:grpSpPr>
          <a:xfrm rot="0">
            <a:off x="5143792" y="1681704"/>
            <a:ext cx="3169555" cy="3169542"/>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25047" r="0" b="-25047"/>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TextBox 2" id="2"/>
          <p:cNvSpPr txBox="true"/>
          <p:nvPr/>
        </p:nvSpPr>
        <p:spPr>
          <a:xfrm rot="0">
            <a:off x="7496685" y="-88999"/>
            <a:ext cx="4643832"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08 - TECH STACKS USED</a:t>
            </a:r>
          </a:p>
        </p:txBody>
      </p:sp>
      <p:sp>
        <p:nvSpPr>
          <p:cNvPr name="Freeform 3" id="3"/>
          <p:cNvSpPr/>
          <p:nvPr/>
        </p:nvSpPr>
        <p:spPr>
          <a:xfrm flipH="false" flipV="false" rot="0">
            <a:off x="10346499" y="2342631"/>
            <a:ext cx="6192963" cy="6192963"/>
          </a:xfrm>
          <a:custGeom>
            <a:avLst/>
            <a:gdLst/>
            <a:ahLst/>
            <a:cxnLst/>
            <a:rect r="r" b="b" t="t" l="l"/>
            <a:pathLst>
              <a:path h="6192963" w="6192963">
                <a:moveTo>
                  <a:pt x="0" y="0"/>
                </a:moveTo>
                <a:lnTo>
                  <a:pt x="6192962" y="0"/>
                </a:lnTo>
                <a:lnTo>
                  <a:pt x="6192962" y="6192962"/>
                </a:lnTo>
                <a:lnTo>
                  <a:pt x="0" y="6192962"/>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91844" y="1123850"/>
            <a:ext cx="8115300" cy="8582899"/>
          </a:xfrm>
          <a:prstGeom prst="rect">
            <a:avLst/>
          </a:prstGeom>
        </p:spPr>
        <p:txBody>
          <a:bodyPr anchor="t" rtlCol="false" tIns="0" lIns="0" bIns="0" rIns="0">
            <a:spAutoFit/>
          </a:bodyPr>
          <a:lstStyle/>
          <a:p>
            <a:pPr marL="478349" indent="-239175" lvl="1">
              <a:lnSpc>
                <a:spcPts val="3101"/>
              </a:lnSpc>
              <a:buFont typeface="Arial"/>
              <a:buChar char="•"/>
            </a:pPr>
            <a:r>
              <a:rPr lang="en-US" sz="2215">
                <a:solidFill>
                  <a:srgbClr val="FFFFFF"/>
                </a:solidFill>
                <a:latin typeface="Open Sans"/>
              </a:rPr>
              <a:t>Python: Primary programming language for application logic.</a:t>
            </a:r>
          </a:p>
          <a:p>
            <a:pPr marL="478349" indent="-239175" lvl="1">
              <a:lnSpc>
                <a:spcPts val="3101"/>
              </a:lnSpc>
              <a:buFont typeface="Arial"/>
              <a:buChar char="•"/>
            </a:pPr>
            <a:r>
              <a:rPr lang="en-US" sz="2215">
                <a:solidFill>
                  <a:srgbClr val="FFFFFF"/>
                </a:solidFill>
                <a:latin typeface="Open Sans"/>
              </a:rPr>
              <a:t>Flask: Lightweight web application framework.</a:t>
            </a:r>
          </a:p>
          <a:p>
            <a:pPr marL="478349" indent="-239175" lvl="1">
              <a:lnSpc>
                <a:spcPts val="3101"/>
              </a:lnSpc>
              <a:buFont typeface="Arial"/>
              <a:buChar char="•"/>
            </a:pPr>
            <a:r>
              <a:rPr lang="en-US" sz="2215">
                <a:solidFill>
                  <a:srgbClr val="FFFFFF"/>
                </a:solidFill>
                <a:latin typeface="Open Sans"/>
              </a:rPr>
              <a:t>Spotipy: Python library for Spotify API interaction.</a:t>
            </a:r>
          </a:p>
          <a:p>
            <a:pPr marL="478349" indent="-239175" lvl="1">
              <a:lnSpc>
                <a:spcPts val="3101"/>
              </a:lnSpc>
              <a:buFont typeface="Arial"/>
              <a:buChar char="•"/>
            </a:pPr>
            <a:r>
              <a:rPr lang="en-US" sz="2215">
                <a:solidFill>
                  <a:srgbClr val="FFFFFF"/>
                </a:solidFill>
                <a:latin typeface="Open Sans"/>
              </a:rPr>
              <a:t>MongoDB: NoSQL database for storing track data and user feedback.</a:t>
            </a:r>
          </a:p>
          <a:p>
            <a:pPr marL="478349" indent="-239175" lvl="1">
              <a:lnSpc>
                <a:spcPts val="3101"/>
              </a:lnSpc>
              <a:buFont typeface="Arial"/>
              <a:buChar char="•"/>
            </a:pPr>
            <a:r>
              <a:rPr lang="en-US" sz="2215">
                <a:solidFill>
                  <a:srgbClr val="FFFFFF"/>
                </a:solidFill>
                <a:latin typeface="Open Sans"/>
              </a:rPr>
              <a:t>asyncio: Python library for asynchronous code.</a:t>
            </a:r>
          </a:p>
          <a:p>
            <a:pPr marL="478349" indent="-239175" lvl="1">
              <a:lnSpc>
                <a:spcPts val="3101"/>
              </a:lnSpc>
              <a:buFont typeface="Arial"/>
              <a:buChar char="•"/>
            </a:pPr>
            <a:r>
              <a:rPr lang="en-US" sz="2215">
                <a:solidFill>
                  <a:srgbClr val="FFFFFF"/>
                </a:solidFill>
                <a:latin typeface="Open Sans"/>
              </a:rPr>
              <a:t>Shazam: Service for identifying music from audio samples.</a:t>
            </a:r>
          </a:p>
          <a:p>
            <a:pPr marL="478349" indent="-239175" lvl="1">
              <a:lnSpc>
                <a:spcPts val="3101"/>
              </a:lnSpc>
              <a:buFont typeface="Arial"/>
              <a:buChar char="•"/>
            </a:pPr>
            <a:r>
              <a:rPr lang="en-US" sz="2215">
                <a:solidFill>
                  <a:srgbClr val="FFFFFF"/>
                </a:solidFill>
                <a:latin typeface="Open Sans"/>
              </a:rPr>
              <a:t>Requests: Library for making HTTP requests.</a:t>
            </a:r>
          </a:p>
          <a:p>
            <a:pPr marL="478349" indent="-239175" lvl="1">
              <a:lnSpc>
                <a:spcPts val="3101"/>
              </a:lnSpc>
              <a:buFont typeface="Arial"/>
              <a:buChar char="•"/>
            </a:pPr>
            <a:r>
              <a:rPr lang="en-US" sz="2215">
                <a:solidFill>
                  <a:srgbClr val="FFFFFF"/>
                </a:solidFill>
                <a:latin typeface="Open Sans"/>
              </a:rPr>
              <a:t>NumPy: Library for numerical computing.</a:t>
            </a:r>
          </a:p>
          <a:p>
            <a:pPr marL="478349" indent="-239175" lvl="1">
              <a:lnSpc>
                <a:spcPts val="3101"/>
              </a:lnSpc>
              <a:buFont typeface="Arial"/>
              <a:buChar char="•"/>
            </a:pPr>
            <a:r>
              <a:rPr lang="en-US" sz="2215">
                <a:solidFill>
                  <a:srgbClr val="FFFFFF"/>
                </a:solidFill>
                <a:latin typeface="Open Sans"/>
              </a:rPr>
              <a:t>ThreadPoolExecutor: Component for asynchronous task execution.</a:t>
            </a:r>
          </a:p>
          <a:p>
            <a:pPr marL="478349" indent="-239175" lvl="1">
              <a:lnSpc>
                <a:spcPts val="3101"/>
              </a:lnSpc>
              <a:buFont typeface="Arial"/>
              <a:buChar char="•"/>
            </a:pPr>
            <a:r>
              <a:rPr lang="en-US" sz="2215">
                <a:solidFill>
                  <a:srgbClr val="FFFFFF"/>
                </a:solidFill>
                <a:latin typeface="Open Sans"/>
              </a:rPr>
              <a:t>Tempfile: Module for creating temporary files and directories.</a:t>
            </a:r>
          </a:p>
          <a:p>
            <a:pPr marL="478349" indent="-239175" lvl="1">
              <a:lnSpc>
                <a:spcPts val="3101"/>
              </a:lnSpc>
              <a:buFont typeface="Arial"/>
              <a:buChar char="•"/>
            </a:pPr>
            <a:r>
              <a:rPr lang="en-US" sz="2215">
                <a:solidFill>
                  <a:srgbClr val="FFFFFF"/>
                </a:solidFill>
                <a:latin typeface="Open Sans"/>
              </a:rPr>
              <a:t>os: Module for interacting with the operating system.</a:t>
            </a:r>
          </a:p>
          <a:p>
            <a:pPr marL="478349" indent="-239175" lvl="1">
              <a:lnSpc>
                <a:spcPts val="3101"/>
              </a:lnSpc>
              <a:buFont typeface="Arial"/>
              <a:buChar char="•"/>
            </a:pPr>
            <a:r>
              <a:rPr lang="en-US" sz="2215">
                <a:solidFill>
                  <a:srgbClr val="FFFFFF"/>
                </a:solidFill>
                <a:latin typeface="Open Sans"/>
              </a:rPr>
              <a:t>HTML (Hypertext Markup Language): Standard markup language for creating web pages and web applications. </a:t>
            </a:r>
          </a:p>
          <a:p>
            <a:pPr marL="478349" indent="-239175" lvl="1">
              <a:lnSpc>
                <a:spcPts val="3101"/>
              </a:lnSpc>
              <a:buFont typeface="Arial"/>
              <a:buChar char="•"/>
            </a:pPr>
            <a:r>
              <a:rPr lang="en-US" sz="2215">
                <a:solidFill>
                  <a:srgbClr val="FFFFFF"/>
                </a:solidFill>
                <a:latin typeface="Open Sans"/>
              </a:rPr>
              <a:t>CSS (Cascading Style Sheets): Style sheet language used for describing the presentation of a document written in HTML. </a:t>
            </a:r>
          </a:p>
          <a:p>
            <a:pPr marL="478349" indent="-239175" lvl="1">
              <a:lnSpc>
                <a:spcPts val="3101"/>
              </a:lnSpc>
              <a:buFont typeface="Arial"/>
              <a:buChar char="•"/>
            </a:pPr>
            <a:r>
              <a:rPr lang="en-US" sz="2215">
                <a:solidFill>
                  <a:srgbClr val="FFFFFF"/>
                </a:solidFill>
                <a:latin typeface="Open Sans"/>
              </a:rPr>
              <a:t>JavaScript (JS): High-level programming language used for adding interactivity and dynamic behavior to web pages.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4" id="4"/>
          <p:cNvGrpSpPr/>
          <p:nvPr/>
        </p:nvGrpSpPr>
        <p:grpSpPr>
          <a:xfrm rot="0">
            <a:off x="9144000" y="6874"/>
            <a:ext cx="6301226" cy="5246370"/>
            <a:chOff x="0" y="0"/>
            <a:chExt cx="6880860" cy="5728970"/>
          </a:xfrm>
        </p:grpSpPr>
        <p:sp>
          <p:nvSpPr>
            <p:cNvPr name="Freeform 5" id="5"/>
            <p:cNvSpPr/>
            <p:nvPr/>
          </p:nvSpPr>
          <p:spPr>
            <a:xfrm flipH="false" flipV="false" rot="0">
              <a:off x="0" y="0"/>
              <a:ext cx="6880860" cy="5728970"/>
            </a:xfrm>
            <a:custGeom>
              <a:avLst/>
              <a:gdLst/>
              <a:ahLst/>
              <a:cxnLst/>
              <a:rect r="r" b="b" t="t" l="l"/>
              <a:pathLst>
                <a:path h="5728970" w="6880860">
                  <a:moveTo>
                    <a:pt x="5201920" y="3081020"/>
                  </a:moveTo>
                  <a:cubicBezTo>
                    <a:pt x="6207760" y="3081020"/>
                    <a:pt x="6880860" y="3081020"/>
                    <a:pt x="6880860" y="3081020"/>
                  </a:cubicBezTo>
                  <a:cubicBezTo>
                    <a:pt x="6880860" y="1379220"/>
                    <a:pt x="5340350" y="0"/>
                    <a:pt x="3440430" y="0"/>
                  </a:cubicBezTo>
                  <a:cubicBezTo>
                    <a:pt x="1540510" y="0"/>
                    <a:pt x="0" y="1379220"/>
                    <a:pt x="0" y="3081020"/>
                  </a:cubicBezTo>
                  <a:cubicBezTo>
                    <a:pt x="0" y="3081020"/>
                    <a:pt x="673100" y="3081020"/>
                    <a:pt x="1678940" y="3081020"/>
                  </a:cubicBezTo>
                  <a:cubicBezTo>
                    <a:pt x="673100" y="3619500"/>
                    <a:pt x="0" y="4603750"/>
                    <a:pt x="0" y="5728970"/>
                  </a:cubicBezTo>
                  <a:cubicBezTo>
                    <a:pt x="0" y="5728970"/>
                    <a:pt x="1540510" y="5728970"/>
                    <a:pt x="3440430" y="5728970"/>
                  </a:cubicBezTo>
                  <a:cubicBezTo>
                    <a:pt x="5340350" y="5728970"/>
                    <a:pt x="6880860" y="5728970"/>
                    <a:pt x="6880860" y="5728970"/>
                  </a:cubicBezTo>
                  <a:cubicBezTo>
                    <a:pt x="6880860" y="4603750"/>
                    <a:pt x="6207760" y="3619500"/>
                    <a:pt x="5201920" y="3081020"/>
                  </a:cubicBezTo>
                  <a:close/>
                </a:path>
              </a:pathLst>
            </a:custGeom>
            <a:blipFill>
              <a:blip r:embed="rId2"/>
              <a:stretch>
                <a:fillRect l="-12483" t="0" r="-12483" b="0"/>
              </a:stretch>
            </a:blipFill>
          </p:spPr>
        </p:sp>
      </p:grpSp>
      <p:sp>
        <p:nvSpPr>
          <p:cNvPr name="TextBox 6" id="6"/>
          <p:cNvSpPr txBox="true"/>
          <p:nvPr/>
        </p:nvSpPr>
        <p:spPr>
          <a:xfrm rot="0">
            <a:off x="1266616" y="1764732"/>
            <a:ext cx="6700957"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09 - CHALLENGES FACED</a:t>
            </a:r>
          </a:p>
        </p:txBody>
      </p:sp>
      <p:sp>
        <p:nvSpPr>
          <p:cNvPr name="TextBox 7" id="7"/>
          <p:cNvSpPr txBox="true"/>
          <p:nvPr/>
        </p:nvSpPr>
        <p:spPr>
          <a:xfrm rot="0">
            <a:off x="1028700" y="3472448"/>
            <a:ext cx="7176789" cy="493037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API Integration: Understanding external APIs like Spotify and Shazam, including their documentation, authentication methods, and data formats.</a:t>
            </a:r>
          </a:p>
          <a:p>
            <a:pPr marL="435170" indent="-217585" lvl="1">
              <a:lnSpc>
                <a:spcPts val="2821"/>
              </a:lnSpc>
              <a:buFont typeface="Arial"/>
              <a:buChar char="•"/>
            </a:pPr>
            <a:r>
              <a:rPr lang="en-US" sz="2015">
                <a:solidFill>
                  <a:srgbClr val="FFFFFF"/>
                </a:solidFill>
                <a:latin typeface="Open Sans"/>
              </a:rPr>
              <a:t>Asynchronous Operations: Managing async tasks with asyncio and threading, coordinating multiple operations while ensuring data consistency and avoiding race conditions.</a:t>
            </a:r>
          </a:p>
          <a:p>
            <a:pPr marL="435170" indent="-217585" lvl="1">
              <a:lnSpc>
                <a:spcPts val="2821"/>
              </a:lnSpc>
              <a:buFont typeface="Arial"/>
              <a:buChar char="•"/>
            </a:pPr>
            <a:r>
              <a:rPr lang="en-US" sz="2015">
                <a:solidFill>
                  <a:srgbClr val="FFFFFF"/>
                </a:solidFill>
                <a:latin typeface="Open Sans"/>
              </a:rPr>
              <a:t>User Input Validation: Validating user input for format and constraints to enhance security and functionality, handling input errors gracefully.</a:t>
            </a:r>
          </a:p>
          <a:p>
            <a:pPr marL="435170" indent="-217585" lvl="1">
              <a:lnSpc>
                <a:spcPts val="2821"/>
              </a:lnSpc>
              <a:buFont typeface="Arial"/>
              <a:buChar char="•"/>
            </a:pPr>
            <a:r>
              <a:rPr lang="en-US" sz="2015">
                <a:solidFill>
                  <a:srgbClr val="FFFFFF"/>
                </a:solidFill>
                <a:latin typeface="Open Sans"/>
              </a:rPr>
              <a:t>Error Handling: Identifying and handling errors from external APIs, file operations, and other sources, providing meaningful messages for efficient debugging.</a:t>
            </a:r>
          </a:p>
          <a:p>
            <a:pPr>
              <a:lnSpc>
                <a:spcPts val="2821"/>
              </a:lnSpc>
            </a:pPr>
          </a:p>
        </p:txBody>
      </p:sp>
      <p:sp>
        <p:nvSpPr>
          <p:cNvPr name="TextBox 8" id="8"/>
          <p:cNvSpPr txBox="true"/>
          <p:nvPr/>
        </p:nvSpPr>
        <p:spPr>
          <a:xfrm rot="0">
            <a:off x="9144000" y="5586998"/>
            <a:ext cx="7176789" cy="281582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Data Management: Structuring data retrieved from APIs, considering caching and database interactions for multi-user environments, focusing on integrity and performance.</a:t>
            </a:r>
          </a:p>
          <a:p>
            <a:pPr marL="435170" indent="-217585" lvl="1">
              <a:lnSpc>
                <a:spcPts val="2821"/>
              </a:lnSpc>
              <a:buFont typeface="Arial"/>
              <a:buChar char="•"/>
            </a:pPr>
            <a:r>
              <a:rPr lang="en-US" sz="2015">
                <a:solidFill>
                  <a:srgbClr val="FFFFFF"/>
                </a:solidFill>
                <a:latin typeface="Open Sans"/>
              </a:rPr>
              <a:t>Concurrency and Performance: Balancing concurrency and performance for fetching, processing, and storing data efficiently, minimizing latency for a responsive application.</a:t>
            </a:r>
          </a:p>
        </p:txBody>
      </p:sp>
      <p:grpSp>
        <p:nvGrpSpPr>
          <p:cNvPr name="Group 9" id="9"/>
          <p:cNvGrpSpPr/>
          <p:nvPr/>
        </p:nvGrpSpPr>
        <p:grpSpPr>
          <a:xfrm rot="0">
            <a:off x="-1359927" y="8793730"/>
            <a:ext cx="21499356" cy="4675052"/>
            <a:chOff x="0" y="0"/>
            <a:chExt cx="28665808" cy="6233402"/>
          </a:xfrm>
        </p:grpSpPr>
        <p:sp>
          <p:nvSpPr>
            <p:cNvPr name="Freeform 10" id="10"/>
            <p:cNvSpPr/>
            <p:nvPr/>
          </p:nvSpPr>
          <p:spPr>
            <a:xfrm flipH="false" flipV="false" rot="5400000">
              <a:off x="1605573" y="-1605573"/>
              <a:ext cx="6233402" cy="9444549"/>
            </a:xfrm>
            <a:custGeom>
              <a:avLst/>
              <a:gdLst/>
              <a:ahLst/>
              <a:cxnLst/>
              <a:rect r="r" b="b" t="t" l="l"/>
              <a:pathLst>
                <a:path h="9444549" w="6233402">
                  <a:moveTo>
                    <a:pt x="0" y="0"/>
                  </a:moveTo>
                  <a:lnTo>
                    <a:pt x="6233403" y="0"/>
                  </a:lnTo>
                  <a:lnTo>
                    <a:pt x="6233403" y="9444549"/>
                  </a:lnTo>
                  <a:lnTo>
                    <a:pt x="0" y="944454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5400000">
              <a:off x="11217184" y="-1605573"/>
              <a:ext cx="6233402" cy="9444549"/>
            </a:xfrm>
            <a:custGeom>
              <a:avLst/>
              <a:gdLst/>
              <a:ahLst/>
              <a:cxnLst/>
              <a:rect r="r" b="b" t="t" l="l"/>
              <a:pathLst>
                <a:path h="9444549" w="6233402">
                  <a:moveTo>
                    <a:pt x="0" y="0"/>
                  </a:moveTo>
                  <a:lnTo>
                    <a:pt x="6233402" y="0"/>
                  </a:lnTo>
                  <a:lnTo>
                    <a:pt x="6233402" y="9444549"/>
                  </a:lnTo>
                  <a:lnTo>
                    <a:pt x="0" y="944454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5400000">
              <a:off x="20826832" y="-1605573"/>
              <a:ext cx="6233402" cy="9444549"/>
            </a:xfrm>
            <a:custGeom>
              <a:avLst/>
              <a:gdLst/>
              <a:ahLst/>
              <a:cxnLst/>
              <a:rect r="r" b="b" t="t" l="l"/>
              <a:pathLst>
                <a:path h="9444549" w="6233402">
                  <a:moveTo>
                    <a:pt x="0" y="0"/>
                  </a:moveTo>
                  <a:lnTo>
                    <a:pt x="6233403" y="0"/>
                  </a:lnTo>
                  <a:lnTo>
                    <a:pt x="6233403" y="9444549"/>
                  </a:lnTo>
                  <a:lnTo>
                    <a:pt x="0" y="944454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grpSp>
        <p:nvGrpSpPr>
          <p:cNvPr name="Group 2" id="2"/>
          <p:cNvGrpSpPr/>
          <p:nvPr/>
        </p:nvGrpSpPr>
        <p:grpSpPr>
          <a:xfrm rot="0">
            <a:off x="8746419" y="1311526"/>
            <a:ext cx="2773492" cy="2773481"/>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46" t="0" r="-25046" b="0"/>
              </a:stretch>
            </a:blipFill>
          </p:spPr>
        </p:sp>
      </p:grpSp>
      <p:grpSp>
        <p:nvGrpSpPr>
          <p:cNvPr name="Group 4" id="4"/>
          <p:cNvGrpSpPr/>
          <p:nvPr/>
        </p:nvGrpSpPr>
        <p:grpSpPr>
          <a:xfrm rot="0">
            <a:off x="5079955" y="1202160"/>
            <a:ext cx="2773492" cy="2773481"/>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25047" r="0" b="-25047"/>
              </a:stretch>
            </a:blipFill>
          </p:spPr>
        </p:sp>
      </p:grpSp>
      <p:grpSp>
        <p:nvGrpSpPr>
          <p:cNvPr name="Group 6" id="6"/>
          <p:cNvGrpSpPr/>
          <p:nvPr/>
        </p:nvGrpSpPr>
        <p:grpSpPr>
          <a:xfrm rot="0">
            <a:off x="14012096" y="4965877"/>
            <a:ext cx="2773492" cy="2773481"/>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187" t="0" r="-25187" b="0"/>
              </a:stretch>
            </a:blipFill>
          </p:spPr>
        </p:sp>
      </p:grpSp>
      <p:grpSp>
        <p:nvGrpSpPr>
          <p:cNvPr name="Group 8" id="8"/>
          <p:cNvGrpSpPr/>
          <p:nvPr/>
        </p:nvGrpSpPr>
        <p:grpSpPr>
          <a:xfrm rot="0">
            <a:off x="12245093" y="1507557"/>
            <a:ext cx="2773492" cy="2773481"/>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38306" t="0" r="-25644" b="-9437"/>
              </a:stretch>
            </a:blipFill>
          </p:spPr>
        </p:sp>
      </p:grpSp>
      <p:sp>
        <p:nvSpPr>
          <p:cNvPr name="AutoShape 10" id="10"/>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11" id="11"/>
          <p:cNvSpPr/>
          <p:nvPr/>
        </p:nvSpPr>
        <p:spPr>
          <a:xfrm rot="0">
            <a:off x="0" y="8784205"/>
            <a:ext cx="18288000" cy="0"/>
          </a:xfrm>
          <a:prstGeom prst="line">
            <a:avLst/>
          </a:prstGeom>
          <a:ln cap="flat" w="9525">
            <a:solidFill>
              <a:srgbClr val="FFFFFF"/>
            </a:solidFill>
            <a:prstDash val="solid"/>
            <a:headEnd type="none" len="sm" w="sm"/>
            <a:tailEnd type="none" len="sm" w="sm"/>
          </a:ln>
        </p:spPr>
      </p:sp>
      <p:sp>
        <p:nvSpPr>
          <p:cNvPr name="Freeform 12" id="12"/>
          <p:cNvSpPr/>
          <p:nvPr/>
        </p:nvSpPr>
        <p:spPr>
          <a:xfrm flipH="false" flipV="false" rot="0">
            <a:off x="426712" y="8124849"/>
            <a:ext cx="6750960" cy="5707630"/>
          </a:xfrm>
          <a:custGeom>
            <a:avLst/>
            <a:gdLst/>
            <a:ahLst/>
            <a:cxnLst/>
            <a:rect r="r" b="b" t="t" l="l"/>
            <a:pathLst>
              <a:path h="5707630" w="6750960">
                <a:moveTo>
                  <a:pt x="0" y="0"/>
                </a:moveTo>
                <a:lnTo>
                  <a:pt x="6750960" y="0"/>
                </a:lnTo>
                <a:lnTo>
                  <a:pt x="6750960" y="5707630"/>
                </a:lnTo>
                <a:lnTo>
                  <a:pt x="0" y="5707630"/>
                </a:lnTo>
                <a:lnTo>
                  <a:pt x="0" y="0"/>
                </a:lnTo>
                <a:close/>
              </a:path>
            </a:pathLst>
          </a:custGeom>
          <a:blipFill>
            <a:blip r:embed="rId6">
              <a:alphaModFix amt="27000"/>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372500" y="-3816356"/>
            <a:ext cx="6750960" cy="5707630"/>
          </a:xfrm>
          <a:custGeom>
            <a:avLst/>
            <a:gdLst/>
            <a:ahLst/>
            <a:cxnLst/>
            <a:rect r="r" b="b" t="t" l="l"/>
            <a:pathLst>
              <a:path h="5707630" w="6750960">
                <a:moveTo>
                  <a:pt x="0" y="0"/>
                </a:moveTo>
                <a:lnTo>
                  <a:pt x="6750960" y="0"/>
                </a:lnTo>
                <a:lnTo>
                  <a:pt x="6750960" y="5707630"/>
                </a:lnTo>
                <a:lnTo>
                  <a:pt x="0" y="5707630"/>
                </a:lnTo>
                <a:lnTo>
                  <a:pt x="0" y="0"/>
                </a:lnTo>
                <a:close/>
              </a:path>
            </a:pathLst>
          </a:custGeom>
          <a:blipFill>
            <a:blip r:embed="rId6">
              <a:alphaModFix amt="27000"/>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28700" y="4347116"/>
            <a:ext cx="11370384" cy="2815829"/>
          </a:xfrm>
          <a:prstGeom prst="rect">
            <a:avLst/>
          </a:prstGeom>
        </p:spPr>
        <p:txBody>
          <a:bodyPr anchor="t" rtlCol="false" tIns="0" lIns="0" bIns="0" rIns="0">
            <a:spAutoFit/>
          </a:bodyPr>
          <a:lstStyle/>
          <a:p>
            <a:pPr>
              <a:lnSpc>
                <a:spcPts val="2821"/>
              </a:lnSpc>
            </a:pPr>
            <a:r>
              <a:rPr lang="en-US" sz="2015">
                <a:solidFill>
                  <a:srgbClr val="FFFFFF"/>
                </a:solidFill>
                <a:latin typeface="Open Sans"/>
              </a:rPr>
              <a:t>In conclusion, this website harnesses the power of the Spotify API to create a dynamic and engaging platform for music enthusiasts. By seamlessly integrating features like genre-based searches, mood-based recommendations, and artist exploration, it provides users with a personalized music discovery experience. The website's intuitive interface, coupled with functionalities such as audio recording for song identification, playlist creation, and feedback submission, enhances user interaction and satisfaction. Overall, this website serves as a comprehensive tool for discovering, exploring, and enjoying music tailored to individual preferences."</a:t>
            </a:r>
          </a:p>
        </p:txBody>
      </p:sp>
      <p:sp>
        <p:nvSpPr>
          <p:cNvPr name="TextBox 15" id="15"/>
          <p:cNvSpPr txBox="true"/>
          <p:nvPr/>
        </p:nvSpPr>
        <p:spPr>
          <a:xfrm rot="0">
            <a:off x="1028700" y="2058401"/>
            <a:ext cx="5279889"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10 - CONCLUISION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4" id="4"/>
          <p:cNvGrpSpPr>
            <a:grpSpLocks noChangeAspect="true"/>
          </p:cNvGrpSpPr>
          <p:nvPr/>
        </p:nvGrpSpPr>
        <p:grpSpPr>
          <a:xfrm rot="0">
            <a:off x="0" y="0"/>
            <a:ext cx="8087967" cy="10287000"/>
            <a:chOff x="0" y="0"/>
            <a:chExt cx="4960620" cy="6309360"/>
          </a:xfrm>
        </p:grpSpPr>
        <p:sp>
          <p:nvSpPr>
            <p:cNvPr name="Freeform 5" id="5"/>
            <p:cNvSpPr/>
            <p:nvPr/>
          </p:nvSpPr>
          <p:spPr>
            <a:xfrm flipH="false" flipV="false" rot="0">
              <a:off x="6350" y="7620"/>
              <a:ext cx="4947920" cy="6295390"/>
            </a:xfrm>
            <a:custGeom>
              <a:avLst/>
              <a:gdLst/>
              <a:ahLst/>
              <a:cxnLst/>
              <a:rect r="r" b="b" t="t" l="l"/>
              <a:pathLst>
                <a:path h="6295390" w="4947920">
                  <a:moveTo>
                    <a:pt x="768350" y="0"/>
                  </a:moveTo>
                  <a:lnTo>
                    <a:pt x="4947920" y="560070"/>
                  </a:lnTo>
                  <a:lnTo>
                    <a:pt x="4179570" y="6295390"/>
                  </a:lnTo>
                  <a:lnTo>
                    <a:pt x="0" y="5735320"/>
                  </a:lnTo>
                  <a:lnTo>
                    <a:pt x="768350" y="0"/>
                  </a:lnTo>
                  <a:close/>
                </a:path>
              </a:pathLst>
            </a:custGeom>
            <a:blipFill>
              <a:blip r:embed="rId2"/>
              <a:stretch>
                <a:fillRect l="-80830" t="0" r="-80830" b="0"/>
              </a:stretch>
            </a:blipFill>
          </p:spPr>
        </p:sp>
        <p:sp>
          <p:nvSpPr>
            <p:cNvPr name="Freeform 6" id="6"/>
            <p:cNvSpPr/>
            <p:nvPr/>
          </p:nvSpPr>
          <p:spPr>
            <a:xfrm flipH="false" flipV="false" rot="0">
              <a:off x="0" y="0"/>
              <a:ext cx="4960620" cy="6309360"/>
            </a:xfrm>
            <a:custGeom>
              <a:avLst/>
              <a:gdLst/>
              <a:ahLst/>
              <a:cxnLst/>
              <a:rect r="r" b="b" t="t" l="l"/>
              <a:pathLst>
                <a:path h="6309360" w="4960620">
                  <a:moveTo>
                    <a:pt x="4191000" y="6309360"/>
                  </a:moveTo>
                  <a:lnTo>
                    <a:pt x="4184650" y="6308090"/>
                  </a:lnTo>
                  <a:lnTo>
                    <a:pt x="0" y="5748020"/>
                  </a:lnTo>
                  <a:lnTo>
                    <a:pt x="1270" y="5741670"/>
                  </a:lnTo>
                  <a:lnTo>
                    <a:pt x="769620" y="0"/>
                  </a:lnTo>
                  <a:lnTo>
                    <a:pt x="775970" y="1270"/>
                  </a:lnTo>
                  <a:lnTo>
                    <a:pt x="4960620" y="561340"/>
                  </a:lnTo>
                  <a:lnTo>
                    <a:pt x="4959350" y="567690"/>
                  </a:lnTo>
                  <a:lnTo>
                    <a:pt x="4191000" y="6309360"/>
                  </a:lnTo>
                  <a:close/>
                  <a:moveTo>
                    <a:pt x="13970" y="5737860"/>
                  </a:moveTo>
                  <a:lnTo>
                    <a:pt x="4180840" y="6295390"/>
                  </a:lnTo>
                  <a:lnTo>
                    <a:pt x="4946650" y="571500"/>
                  </a:lnTo>
                  <a:lnTo>
                    <a:pt x="779780" y="13970"/>
                  </a:lnTo>
                  <a:lnTo>
                    <a:pt x="13970" y="5737860"/>
                  </a:lnTo>
                  <a:close/>
                </a:path>
              </a:pathLst>
            </a:custGeom>
            <a:solidFill>
              <a:srgbClr val="021318"/>
            </a:solidFill>
          </p:spPr>
        </p:sp>
      </p:grpSp>
      <p:sp>
        <p:nvSpPr>
          <p:cNvPr name="Freeform 7" id="7"/>
          <p:cNvSpPr/>
          <p:nvPr/>
        </p:nvSpPr>
        <p:spPr>
          <a:xfrm flipH="false" flipV="false" rot="0">
            <a:off x="4043984" y="4469163"/>
            <a:ext cx="5040297" cy="5040297"/>
          </a:xfrm>
          <a:custGeom>
            <a:avLst/>
            <a:gdLst/>
            <a:ahLst/>
            <a:cxnLst/>
            <a:rect r="r" b="b" t="t" l="l"/>
            <a:pathLst>
              <a:path h="5040297" w="5040297">
                <a:moveTo>
                  <a:pt x="0" y="0"/>
                </a:moveTo>
                <a:lnTo>
                  <a:pt x="5040297" y="0"/>
                </a:lnTo>
                <a:lnTo>
                  <a:pt x="5040297" y="5040297"/>
                </a:lnTo>
                <a:lnTo>
                  <a:pt x="0" y="5040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924610" y="1491056"/>
            <a:ext cx="6700957"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01 - INTRODUCTION</a:t>
            </a:r>
          </a:p>
        </p:txBody>
      </p:sp>
      <p:sp>
        <p:nvSpPr>
          <p:cNvPr name="TextBox 9" id="9"/>
          <p:cNvSpPr txBox="true"/>
          <p:nvPr/>
        </p:nvSpPr>
        <p:spPr>
          <a:xfrm rot="0">
            <a:off x="9924610" y="2977581"/>
            <a:ext cx="6700957" cy="5987654"/>
          </a:xfrm>
          <a:prstGeom prst="rect">
            <a:avLst/>
          </a:prstGeom>
        </p:spPr>
        <p:txBody>
          <a:bodyPr anchor="t" rtlCol="false" tIns="0" lIns="0" bIns="0" rIns="0">
            <a:spAutoFit/>
          </a:bodyPr>
          <a:lstStyle/>
          <a:p>
            <a:pPr>
              <a:lnSpc>
                <a:spcPts val="2821"/>
              </a:lnSpc>
            </a:pPr>
            <a:r>
              <a:rPr lang="en-US" sz="2015">
                <a:solidFill>
                  <a:srgbClr val="FFFFFF"/>
                </a:solidFill>
                <a:latin typeface="Open Sans"/>
              </a:rPr>
              <a:t>Welcome to our project on building a Music Recommendation System using Python and the Spotify API. In today's digital age, music streaming platforms have become an integral part of our lives, providing access to vast libraries of music from around the world. However, with such abundance comes the challenge of discovering new music that aligns with our tastes and moods.</a:t>
            </a:r>
          </a:p>
          <a:p>
            <a:pPr>
              <a:lnSpc>
                <a:spcPts val="2821"/>
              </a:lnSpc>
            </a:pPr>
            <a:r>
              <a:rPr lang="en-US" sz="2015">
                <a:solidFill>
                  <a:srgbClr val="FFFFFF"/>
                </a:solidFill>
                <a:latin typeface="Open Sans"/>
              </a:rPr>
              <a:t>Our project aims to address this challenge by leveraging the power of machine learning and data analysis to create personalized music recommendations tailored to each user's preferences. By analyzing various features of songs such as energy, tempo, danceability, acousticness, and more, we can understand the underlying characteristics of music and make intelligent recommendations based on user input.</a:t>
            </a:r>
          </a:p>
          <a:p>
            <a:pPr>
              <a:lnSpc>
                <a:spcPts val="282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Freeform 2" id="2"/>
          <p:cNvSpPr/>
          <p:nvPr/>
        </p:nvSpPr>
        <p:spPr>
          <a:xfrm flipH="false" flipV="false" rot="0">
            <a:off x="13034526" y="0"/>
            <a:ext cx="6789420" cy="10287000"/>
          </a:xfrm>
          <a:custGeom>
            <a:avLst/>
            <a:gdLst/>
            <a:ahLst/>
            <a:cxnLst/>
            <a:rect r="r" b="b" t="t" l="l"/>
            <a:pathLst>
              <a:path h="10287000" w="6789420">
                <a:moveTo>
                  <a:pt x="0" y="0"/>
                </a:moveTo>
                <a:lnTo>
                  <a:pt x="6789420" y="0"/>
                </a:lnTo>
                <a:lnTo>
                  <a:pt x="6789420" y="10287000"/>
                </a:lnTo>
                <a:lnTo>
                  <a:pt x="0" y="1028700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5" id="5"/>
          <p:cNvGrpSpPr/>
          <p:nvPr/>
        </p:nvGrpSpPr>
        <p:grpSpPr>
          <a:xfrm rot="0">
            <a:off x="10452065" y="1512320"/>
            <a:ext cx="7835935" cy="8774680"/>
            <a:chOff x="0" y="0"/>
            <a:chExt cx="6350000" cy="7110730"/>
          </a:xfrm>
        </p:grpSpPr>
        <p:sp>
          <p:nvSpPr>
            <p:cNvPr name="Freeform 6" id="6"/>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67964" t="-933" r="-21073" b="-11750"/>
              </a:stretch>
            </a:blipFill>
          </p:spPr>
        </p:sp>
      </p:grpSp>
      <p:grpSp>
        <p:nvGrpSpPr>
          <p:cNvPr name="Group 7" id="7"/>
          <p:cNvGrpSpPr/>
          <p:nvPr/>
        </p:nvGrpSpPr>
        <p:grpSpPr>
          <a:xfrm rot="0">
            <a:off x="7729657" y="0"/>
            <a:ext cx="3875637" cy="3875621"/>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73385" t="0" r="-54637" b="-51920"/>
              </a:stretch>
            </a:blipFill>
          </p:spPr>
        </p:sp>
      </p:grpSp>
      <p:sp>
        <p:nvSpPr>
          <p:cNvPr name="TextBox 9" id="9"/>
          <p:cNvSpPr txBox="true"/>
          <p:nvPr/>
        </p:nvSpPr>
        <p:spPr>
          <a:xfrm rot="0">
            <a:off x="787221" y="1285875"/>
            <a:ext cx="5279889"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02 - PROBLEM STATEMENT</a:t>
            </a:r>
          </a:p>
        </p:txBody>
      </p:sp>
      <p:sp>
        <p:nvSpPr>
          <p:cNvPr name="TextBox 10" id="10"/>
          <p:cNvSpPr txBox="true"/>
          <p:nvPr/>
        </p:nvSpPr>
        <p:spPr>
          <a:xfrm rot="0">
            <a:off x="787221" y="2796813"/>
            <a:ext cx="6700957" cy="5635229"/>
          </a:xfrm>
          <a:prstGeom prst="rect">
            <a:avLst/>
          </a:prstGeom>
        </p:spPr>
        <p:txBody>
          <a:bodyPr anchor="t" rtlCol="false" tIns="0" lIns="0" bIns="0" rIns="0">
            <a:spAutoFit/>
          </a:bodyPr>
          <a:lstStyle/>
          <a:p>
            <a:pPr>
              <a:lnSpc>
                <a:spcPts val="2821"/>
              </a:lnSpc>
            </a:pPr>
            <a:r>
              <a:rPr lang="en-US" sz="2015">
                <a:solidFill>
                  <a:srgbClr val="FFFFFF"/>
                </a:solidFill>
                <a:latin typeface="Open Sans"/>
              </a:rPr>
              <a:t>The goal is to develop a music recommendation system that allows users to discover new music based on their preferences, including genres, moods, and potentially artists. The system should provide an intuitive interface for users to interact with, enabling them to identify songs, explore genres, select moods, and receive tailored recommendations. </a:t>
            </a:r>
          </a:p>
          <a:p>
            <a:pPr>
              <a:lnSpc>
                <a:spcPts val="2821"/>
              </a:lnSpc>
            </a:pPr>
            <a:r>
              <a:rPr lang="en-US" sz="2015">
                <a:solidFill>
                  <a:srgbClr val="FFFFFF"/>
                </a:solidFill>
                <a:latin typeface="Open Sans"/>
              </a:rPr>
              <a:t>Additionally, users should be able to create playlists from the recommended tracks. The system should utilize the Spotify API to access music data, including track information, genres, and recommendations, and should store relevant data in a database for efficient retrieval and analysis. Overall, the project aims to enhance users' music discovery experience by offering personalized recommendations and facilitating playlist creation.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4" id="4"/>
          <p:cNvGrpSpPr/>
          <p:nvPr/>
        </p:nvGrpSpPr>
        <p:grpSpPr>
          <a:xfrm rot="0">
            <a:off x="9144000" y="6836258"/>
            <a:ext cx="7557448" cy="5987274"/>
            <a:chOff x="0" y="0"/>
            <a:chExt cx="6705600" cy="5312410"/>
          </a:xfrm>
        </p:grpSpPr>
        <p:sp>
          <p:nvSpPr>
            <p:cNvPr name="Freeform 5" id="5"/>
            <p:cNvSpPr/>
            <p:nvPr/>
          </p:nvSpPr>
          <p:spPr>
            <a:xfrm flipH="false" flipV="false" rot="0">
              <a:off x="0" y="0"/>
              <a:ext cx="6705600" cy="5312410"/>
            </a:xfrm>
            <a:custGeom>
              <a:avLst/>
              <a:gdLst/>
              <a:ahLst/>
              <a:cxnLst/>
              <a:rect r="r" b="b" t="t" l="l"/>
              <a:pathLst>
                <a:path h="5312410" w="6705600">
                  <a:moveTo>
                    <a:pt x="4471670" y="405130"/>
                  </a:moveTo>
                  <a:lnTo>
                    <a:pt x="4471670" y="0"/>
                  </a:lnTo>
                  <a:lnTo>
                    <a:pt x="2235200" y="405130"/>
                  </a:lnTo>
                  <a:lnTo>
                    <a:pt x="2235200" y="0"/>
                  </a:lnTo>
                  <a:lnTo>
                    <a:pt x="0" y="405130"/>
                  </a:lnTo>
                  <a:lnTo>
                    <a:pt x="0" y="5312410"/>
                  </a:lnTo>
                  <a:lnTo>
                    <a:pt x="2235200" y="4907280"/>
                  </a:lnTo>
                  <a:lnTo>
                    <a:pt x="2235200" y="5312410"/>
                  </a:lnTo>
                  <a:lnTo>
                    <a:pt x="4470400" y="4907280"/>
                  </a:lnTo>
                  <a:lnTo>
                    <a:pt x="4470400" y="5312410"/>
                  </a:lnTo>
                  <a:lnTo>
                    <a:pt x="6705600" y="4907280"/>
                  </a:lnTo>
                  <a:lnTo>
                    <a:pt x="6705600" y="0"/>
                  </a:lnTo>
                  <a:lnTo>
                    <a:pt x="4471670" y="405130"/>
                  </a:lnTo>
                  <a:close/>
                </a:path>
              </a:pathLst>
            </a:custGeom>
            <a:blipFill>
              <a:blip r:embed="rId2"/>
              <a:stretch>
                <a:fillRect l="-23116" t="-4413" r="-21377" b="-17102"/>
              </a:stretch>
            </a:blipFill>
          </p:spPr>
        </p:sp>
      </p:grpSp>
      <p:sp>
        <p:nvSpPr>
          <p:cNvPr name="Freeform 6" id="6"/>
          <p:cNvSpPr/>
          <p:nvPr/>
        </p:nvSpPr>
        <p:spPr>
          <a:xfrm flipH="false" flipV="false" rot="0">
            <a:off x="1237800" y="6836258"/>
            <a:ext cx="6192963" cy="6192963"/>
          </a:xfrm>
          <a:custGeom>
            <a:avLst/>
            <a:gdLst/>
            <a:ahLst/>
            <a:cxnLst/>
            <a:rect r="r" b="b" t="t" l="l"/>
            <a:pathLst>
              <a:path h="6192963" w="6192963">
                <a:moveTo>
                  <a:pt x="0" y="0"/>
                </a:moveTo>
                <a:lnTo>
                  <a:pt x="6192963" y="0"/>
                </a:lnTo>
                <a:lnTo>
                  <a:pt x="6192963" y="6192963"/>
                </a:lnTo>
                <a:lnTo>
                  <a:pt x="0" y="6192963"/>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285875"/>
            <a:ext cx="5289414"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03 - SOLUTION OVERVIEW</a:t>
            </a:r>
          </a:p>
        </p:txBody>
      </p:sp>
      <p:sp>
        <p:nvSpPr>
          <p:cNvPr name="TextBox 8" id="8"/>
          <p:cNvSpPr txBox="true"/>
          <p:nvPr/>
        </p:nvSpPr>
        <p:spPr>
          <a:xfrm rot="0">
            <a:off x="1028700" y="2918775"/>
            <a:ext cx="7206127" cy="2815829"/>
          </a:xfrm>
          <a:prstGeom prst="rect">
            <a:avLst/>
          </a:prstGeom>
        </p:spPr>
        <p:txBody>
          <a:bodyPr anchor="t" rtlCol="false" tIns="0" lIns="0" bIns="0" rIns="0">
            <a:spAutoFit/>
          </a:bodyPr>
          <a:lstStyle/>
          <a:p>
            <a:pPr>
              <a:lnSpc>
                <a:spcPts val="2821"/>
              </a:lnSpc>
            </a:pPr>
          </a:p>
          <a:p>
            <a:pPr marL="435170" indent="-217585" lvl="1">
              <a:lnSpc>
                <a:spcPts val="2821"/>
              </a:lnSpc>
              <a:buFont typeface="Arial"/>
              <a:buChar char="•"/>
            </a:pPr>
            <a:r>
              <a:rPr lang="en-US" sz="2015">
                <a:solidFill>
                  <a:srgbClr val="FFFFFF"/>
                </a:solidFill>
                <a:latin typeface="Open Sans"/>
              </a:rPr>
              <a:t>The Project offers a solution for generating personalized music recommendations based on user preferences. It utilizes the Spotify API to access a vast catalog of music and recommendation algorithms. Users can log in to the web application using their Spotify credentials, enabling the system to retrieve their listening history and preferences.</a:t>
            </a:r>
          </a:p>
        </p:txBody>
      </p:sp>
      <p:sp>
        <p:nvSpPr>
          <p:cNvPr name="TextBox 9" id="9"/>
          <p:cNvSpPr txBox="true"/>
          <p:nvPr/>
        </p:nvSpPr>
        <p:spPr>
          <a:xfrm rot="0">
            <a:off x="9144000" y="3271200"/>
            <a:ext cx="7206127" cy="24634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The application allows users to specify their music preferences by selecting genres, moods, and artists. Additionally, users can refine their recommendations by adjusting various audio features such as energy, tempo, and danceability. These preferences are then used as input parameters for the Spotify recommendation API, which returns a list of tracks tailored to the user's tastes.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4" id="4"/>
          <p:cNvGrpSpPr/>
          <p:nvPr/>
        </p:nvGrpSpPr>
        <p:grpSpPr>
          <a:xfrm rot="0">
            <a:off x="9144000" y="6836258"/>
            <a:ext cx="7557448" cy="5987274"/>
            <a:chOff x="0" y="0"/>
            <a:chExt cx="6705600" cy="5312410"/>
          </a:xfrm>
        </p:grpSpPr>
        <p:sp>
          <p:nvSpPr>
            <p:cNvPr name="Freeform 5" id="5"/>
            <p:cNvSpPr/>
            <p:nvPr/>
          </p:nvSpPr>
          <p:spPr>
            <a:xfrm flipH="false" flipV="false" rot="0">
              <a:off x="0" y="0"/>
              <a:ext cx="6705600" cy="5312410"/>
            </a:xfrm>
            <a:custGeom>
              <a:avLst/>
              <a:gdLst/>
              <a:ahLst/>
              <a:cxnLst/>
              <a:rect r="r" b="b" t="t" l="l"/>
              <a:pathLst>
                <a:path h="5312410" w="6705600">
                  <a:moveTo>
                    <a:pt x="4471670" y="405130"/>
                  </a:moveTo>
                  <a:lnTo>
                    <a:pt x="4471670" y="0"/>
                  </a:lnTo>
                  <a:lnTo>
                    <a:pt x="2235200" y="405130"/>
                  </a:lnTo>
                  <a:lnTo>
                    <a:pt x="2235200" y="0"/>
                  </a:lnTo>
                  <a:lnTo>
                    <a:pt x="0" y="405130"/>
                  </a:lnTo>
                  <a:lnTo>
                    <a:pt x="0" y="5312410"/>
                  </a:lnTo>
                  <a:lnTo>
                    <a:pt x="2235200" y="4907280"/>
                  </a:lnTo>
                  <a:lnTo>
                    <a:pt x="2235200" y="5312410"/>
                  </a:lnTo>
                  <a:lnTo>
                    <a:pt x="4470400" y="4907280"/>
                  </a:lnTo>
                  <a:lnTo>
                    <a:pt x="4470400" y="5312410"/>
                  </a:lnTo>
                  <a:lnTo>
                    <a:pt x="6705600" y="4907280"/>
                  </a:lnTo>
                  <a:lnTo>
                    <a:pt x="6705600" y="0"/>
                  </a:lnTo>
                  <a:lnTo>
                    <a:pt x="4471670" y="405130"/>
                  </a:lnTo>
                  <a:close/>
                </a:path>
              </a:pathLst>
            </a:custGeom>
            <a:blipFill>
              <a:blip r:embed="rId2"/>
              <a:stretch>
                <a:fillRect l="-23116" t="-4413" r="-21377" b="-17102"/>
              </a:stretch>
            </a:blipFill>
          </p:spPr>
        </p:sp>
      </p:grpSp>
      <p:sp>
        <p:nvSpPr>
          <p:cNvPr name="Freeform 6" id="6"/>
          <p:cNvSpPr/>
          <p:nvPr/>
        </p:nvSpPr>
        <p:spPr>
          <a:xfrm flipH="false" flipV="false" rot="0">
            <a:off x="1237800" y="6836258"/>
            <a:ext cx="6192963" cy="6192963"/>
          </a:xfrm>
          <a:custGeom>
            <a:avLst/>
            <a:gdLst/>
            <a:ahLst/>
            <a:cxnLst/>
            <a:rect r="r" b="b" t="t" l="l"/>
            <a:pathLst>
              <a:path h="6192963" w="6192963">
                <a:moveTo>
                  <a:pt x="0" y="0"/>
                </a:moveTo>
                <a:lnTo>
                  <a:pt x="6192963" y="0"/>
                </a:lnTo>
                <a:lnTo>
                  <a:pt x="6192963" y="6192963"/>
                </a:lnTo>
                <a:lnTo>
                  <a:pt x="0" y="6192963"/>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285875"/>
            <a:ext cx="5289414"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03 - SOLUTION OVERVIEW</a:t>
            </a:r>
          </a:p>
        </p:txBody>
      </p:sp>
      <p:sp>
        <p:nvSpPr>
          <p:cNvPr name="TextBox 8" id="8"/>
          <p:cNvSpPr txBox="true"/>
          <p:nvPr/>
        </p:nvSpPr>
        <p:spPr>
          <a:xfrm rot="0">
            <a:off x="1028700" y="2398765"/>
            <a:ext cx="7206127" cy="3520679"/>
          </a:xfrm>
          <a:prstGeom prst="rect">
            <a:avLst/>
          </a:prstGeom>
        </p:spPr>
        <p:txBody>
          <a:bodyPr anchor="t" rtlCol="false" tIns="0" lIns="0" bIns="0" rIns="0">
            <a:spAutoFit/>
          </a:bodyPr>
          <a:lstStyle/>
          <a:p>
            <a:pPr>
              <a:lnSpc>
                <a:spcPts val="2821"/>
              </a:lnSpc>
            </a:pPr>
          </a:p>
          <a:p>
            <a:pPr marL="435170" indent="-217585" lvl="1">
              <a:lnSpc>
                <a:spcPts val="2821"/>
              </a:lnSpc>
              <a:buFont typeface="Arial"/>
              <a:buChar char="•"/>
            </a:pPr>
            <a:r>
              <a:rPr lang="en-US" sz="2015">
                <a:solidFill>
                  <a:srgbClr val="FFFFFF"/>
                </a:solidFill>
                <a:latin typeface="Open Sans"/>
              </a:rPr>
              <a:t>Under the hood, the application utilizes advanced algorithms to process user preferences and query the Spotify API for relevant music tracks. The recommendation process considers a wide range of factors, including genre affinity, mood characteristics, and audio features like tempo and energy. By incorporating these elements, the system ensures that the generated recommendations closely align with the user's musical tastes.</a:t>
            </a:r>
          </a:p>
        </p:txBody>
      </p:sp>
      <p:sp>
        <p:nvSpPr>
          <p:cNvPr name="TextBox 9" id="9"/>
          <p:cNvSpPr txBox="true"/>
          <p:nvPr/>
        </p:nvSpPr>
        <p:spPr>
          <a:xfrm rot="0">
            <a:off x="9144000" y="2725592"/>
            <a:ext cx="7206127" cy="38731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Moreover, the application enhances the user experience by allowing seamless playlist creation directly within the platform. Users can effortlessly compile curated playlists based on the recommended tracks, fostering a more engaging and interactive music discovery journey. This integration streamlines the process of exploring new music while providing users with a personalized and enjoyable listening experience. Overall, the solution combines user-driven preferences with advanced recommendation capabilities to deliver a compelling and tailored music discovery platform.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Freeform 2" id="2"/>
          <p:cNvSpPr/>
          <p:nvPr/>
        </p:nvSpPr>
        <p:spPr>
          <a:xfrm flipH="false" flipV="false" rot="0">
            <a:off x="2650871" y="-1060187"/>
            <a:ext cx="5465603" cy="5465603"/>
          </a:xfrm>
          <a:custGeom>
            <a:avLst/>
            <a:gdLst/>
            <a:ahLst/>
            <a:cxnLst/>
            <a:rect r="r" b="b" t="t" l="l"/>
            <a:pathLst>
              <a:path h="5465603" w="5465603">
                <a:moveTo>
                  <a:pt x="0" y="0"/>
                </a:moveTo>
                <a:lnTo>
                  <a:pt x="5465603" y="0"/>
                </a:lnTo>
                <a:lnTo>
                  <a:pt x="5465603" y="5465603"/>
                </a:lnTo>
                <a:lnTo>
                  <a:pt x="0" y="5465603"/>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0" y="606036"/>
            <a:ext cx="18288000"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5" id="5"/>
          <p:cNvGrpSpPr>
            <a:grpSpLocks noChangeAspect="true"/>
          </p:cNvGrpSpPr>
          <p:nvPr/>
        </p:nvGrpSpPr>
        <p:grpSpPr>
          <a:xfrm rot="0">
            <a:off x="0" y="3978411"/>
            <a:ext cx="6308589" cy="6308589"/>
            <a:chOff x="0" y="0"/>
            <a:chExt cx="5803724" cy="5803724"/>
          </a:xfrm>
        </p:grpSpPr>
        <p:sp>
          <p:nvSpPr>
            <p:cNvPr name="Freeform 6" id="6"/>
            <p:cNvSpPr/>
            <p:nvPr/>
          </p:nvSpPr>
          <p:spPr>
            <a:xfrm flipH="false" flipV="false" rot="0">
              <a:off x="0" y="0"/>
              <a:ext cx="5803724" cy="5803724"/>
            </a:xfrm>
            <a:custGeom>
              <a:avLst/>
              <a:gdLst/>
              <a:ahLst/>
              <a:cxnLst/>
              <a:rect r="r" b="b" t="t" l="l"/>
              <a:pathLst>
                <a:path h="5803724" w="5803724">
                  <a:moveTo>
                    <a:pt x="5803724" y="3818655"/>
                  </a:moveTo>
                  <a:lnTo>
                    <a:pt x="3818655" y="5803724"/>
                  </a:lnTo>
                  <a:lnTo>
                    <a:pt x="0" y="1985069"/>
                  </a:lnTo>
                  <a:lnTo>
                    <a:pt x="1985069" y="0"/>
                  </a:lnTo>
                  <a:lnTo>
                    <a:pt x="5803724" y="3818655"/>
                  </a:lnTo>
                  <a:close/>
                </a:path>
              </a:pathLst>
            </a:custGeom>
            <a:solidFill>
              <a:srgbClr val="021318"/>
            </a:solidFill>
          </p:spPr>
        </p:sp>
        <p:sp>
          <p:nvSpPr>
            <p:cNvPr name="Freeform 7" id="7"/>
            <p:cNvSpPr/>
            <p:nvPr/>
          </p:nvSpPr>
          <p:spPr>
            <a:xfrm flipH="false" flipV="false" rot="0">
              <a:off x="0" y="0"/>
              <a:ext cx="5803724" cy="5803724"/>
            </a:xfrm>
            <a:custGeom>
              <a:avLst/>
              <a:gdLst/>
              <a:ahLst/>
              <a:cxnLst/>
              <a:rect r="r" b="b" t="t" l="l"/>
              <a:pathLst>
                <a:path h="5803724" w="5803724">
                  <a:moveTo>
                    <a:pt x="5803724" y="3818655"/>
                  </a:moveTo>
                  <a:lnTo>
                    <a:pt x="3818655" y="5803724"/>
                  </a:lnTo>
                  <a:lnTo>
                    <a:pt x="0" y="1985069"/>
                  </a:lnTo>
                  <a:lnTo>
                    <a:pt x="1985069" y="0"/>
                  </a:lnTo>
                  <a:lnTo>
                    <a:pt x="5803724" y="3818655"/>
                  </a:lnTo>
                  <a:close/>
                </a:path>
              </a:pathLst>
            </a:custGeom>
            <a:blipFill>
              <a:blip r:embed="rId4"/>
              <a:stretch>
                <a:fillRect l="0" t="-69798" r="-13128" b="0"/>
              </a:stretch>
            </a:blipFill>
          </p:spPr>
        </p:sp>
      </p:grpSp>
      <p:sp>
        <p:nvSpPr>
          <p:cNvPr name="TextBox 8" id="8"/>
          <p:cNvSpPr txBox="true"/>
          <p:nvPr/>
        </p:nvSpPr>
        <p:spPr>
          <a:xfrm rot="0">
            <a:off x="8304540" y="690372"/>
            <a:ext cx="8954760" cy="1053704"/>
          </a:xfrm>
          <a:prstGeom prst="rect">
            <a:avLst/>
          </a:prstGeom>
        </p:spPr>
        <p:txBody>
          <a:bodyPr anchor="t" rtlCol="false" tIns="0" lIns="0" bIns="0" rIns="0">
            <a:spAutoFit/>
          </a:bodyPr>
          <a:lstStyle/>
          <a:p>
            <a:pPr>
              <a:lnSpc>
                <a:spcPts val="2821"/>
              </a:lnSpc>
            </a:pPr>
            <a:r>
              <a:rPr lang="en-US" sz="2015">
                <a:solidFill>
                  <a:srgbClr val="FFFFFF"/>
                </a:solidFill>
                <a:latin typeface="Open Sans"/>
              </a:rPr>
              <a:t>In the provided project, object-oriented programming (OOP) principles are employed to organize the codebase into modular and reusable components, enhancing maintainability and scalability. </a:t>
            </a:r>
          </a:p>
        </p:txBody>
      </p:sp>
      <p:sp>
        <p:nvSpPr>
          <p:cNvPr name="TextBox 9" id="9"/>
          <p:cNvSpPr txBox="true"/>
          <p:nvPr/>
        </p:nvSpPr>
        <p:spPr>
          <a:xfrm rot="0">
            <a:off x="8304540" y="2294438"/>
            <a:ext cx="6700957" cy="211097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Class-Based Structure: The code defines several classes such as AudioRecorder, SpotifyClientCredentials, and Shazam, each encapsulating related functionality. These classes represent real-world entities or concepts, enabling a more intuitive and structured design.</a:t>
            </a:r>
          </a:p>
        </p:txBody>
      </p:sp>
      <p:sp>
        <p:nvSpPr>
          <p:cNvPr name="TextBox 10" id="10"/>
          <p:cNvSpPr txBox="true"/>
          <p:nvPr/>
        </p:nvSpPr>
        <p:spPr>
          <a:xfrm rot="0">
            <a:off x="304263" y="863211"/>
            <a:ext cx="5279889" cy="242252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04 - USE OF OOPS IN THE PROJECT</a:t>
            </a:r>
          </a:p>
        </p:txBody>
      </p:sp>
      <p:sp>
        <p:nvSpPr>
          <p:cNvPr name="TextBox 11" id="11"/>
          <p:cNvSpPr txBox="true"/>
          <p:nvPr/>
        </p:nvSpPr>
        <p:spPr>
          <a:xfrm rot="0">
            <a:off x="8304540" y="5339805"/>
            <a:ext cx="6700957" cy="211097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Encapsulation: OOP encourages encapsulation, bundling data and methods within a class to restrict access and ensure data integrity. For instance, the AudioRecorder class encapsulates methods for recording and saving audio, abstracting away the underlying implementation details.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Freeform 2" id="2"/>
          <p:cNvSpPr/>
          <p:nvPr/>
        </p:nvSpPr>
        <p:spPr>
          <a:xfrm flipH="false" flipV="false" rot="0">
            <a:off x="2650871" y="-1060187"/>
            <a:ext cx="5465603" cy="5465603"/>
          </a:xfrm>
          <a:custGeom>
            <a:avLst/>
            <a:gdLst/>
            <a:ahLst/>
            <a:cxnLst/>
            <a:rect r="r" b="b" t="t" l="l"/>
            <a:pathLst>
              <a:path h="5465603" w="5465603">
                <a:moveTo>
                  <a:pt x="0" y="0"/>
                </a:moveTo>
                <a:lnTo>
                  <a:pt x="5465603" y="0"/>
                </a:lnTo>
                <a:lnTo>
                  <a:pt x="5465603" y="5465603"/>
                </a:lnTo>
                <a:lnTo>
                  <a:pt x="0" y="5465603"/>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0" y="606036"/>
            <a:ext cx="18288000"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grpSp>
        <p:nvGrpSpPr>
          <p:cNvPr name="Group 5" id="5"/>
          <p:cNvGrpSpPr>
            <a:grpSpLocks noChangeAspect="true"/>
          </p:cNvGrpSpPr>
          <p:nvPr/>
        </p:nvGrpSpPr>
        <p:grpSpPr>
          <a:xfrm rot="0">
            <a:off x="0" y="3978411"/>
            <a:ext cx="6308589" cy="6308589"/>
            <a:chOff x="0" y="0"/>
            <a:chExt cx="5803724" cy="5803724"/>
          </a:xfrm>
        </p:grpSpPr>
        <p:sp>
          <p:nvSpPr>
            <p:cNvPr name="Freeform 6" id="6"/>
            <p:cNvSpPr/>
            <p:nvPr/>
          </p:nvSpPr>
          <p:spPr>
            <a:xfrm flipH="false" flipV="false" rot="0">
              <a:off x="0" y="0"/>
              <a:ext cx="5803724" cy="5803724"/>
            </a:xfrm>
            <a:custGeom>
              <a:avLst/>
              <a:gdLst/>
              <a:ahLst/>
              <a:cxnLst/>
              <a:rect r="r" b="b" t="t" l="l"/>
              <a:pathLst>
                <a:path h="5803724" w="5803724">
                  <a:moveTo>
                    <a:pt x="5803724" y="3818655"/>
                  </a:moveTo>
                  <a:lnTo>
                    <a:pt x="3818655" y="5803724"/>
                  </a:lnTo>
                  <a:lnTo>
                    <a:pt x="0" y="1985069"/>
                  </a:lnTo>
                  <a:lnTo>
                    <a:pt x="1985069" y="0"/>
                  </a:lnTo>
                  <a:lnTo>
                    <a:pt x="5803724" y="3818655"/>
                  </a:lnTo>
                  <a:close/>
                </a:path>
              </a:pathLst>
            </a:custGeom>
            <a:solidFill>
              <a:srgbClr val="021318"/>
            </a:solidFill>
          </p:spPr>
        </p:sp>
        <p:sp>
          <p:nvSpPr>
            <p:cNvPr name="Freeform 7" id="7"/>
            <p:cNvSpPr/>
            <p:nvPr/>
          </p:nvSpPr>
          <p:spPr>
            <a:xfrm flipH="false" flipV="false" rot="0">
              <a:off x="0" y="0"/>
              <a:ext cx="5803724" cy="5803724"/>
            </a:xfrm>
            <a:custGeom>
              <a:avLst/>
              <a:gdLst/>
              <a:ahLst/>
              <a:cxnLst/>
              <a:rect r="r" b="b" t="t" l="l"/>
              <a:pathLst>
                <a:path h="5803724" w="5803724">
                  <a:moveTo>
                    <a:pt x="5803724" y="3818655"/>
                  </a:moveTo>
                  <a:lnTo>
                    <a:pt x="3818655" y="5803724"/>
                  </a:lnTo>
                  <a:lnTo>
                    <a:pt x="0" y="1985069"/>
                  </a:lnTo>
                  <a:lnTo>
                    <a:pt x="1985069" y="0"/>
                  </a:lnTo>
                  <a:lnTo>
                    <a:pt x="5803724" y="3818655"/>
                  </a:lnTo>
                  <a:close/>
                </a:path>
              </a:pathLst>
            </a:custGeom>
            <a:blipFill>
              <a:blip r:embed="rId4"/>
              <a:stretch>
                <a:fillRect l="0" t="-69798" r="-13128" b="0"/>
              </a:stretch>
            </a:blipFill>
          </p:spPr>
        </p:sp>
      </p:grpSp>
      <p:sp>
        <p:nvSpPr>
          <p:cNvPr name="TextBox 8" id="8"/>
          <p:cNvSpPr txBox="true"/>
          <p:nvPr/>
        </p:nvSpPr>
        <p:spPr>
          <a:xfrm rot="0">
            <a:off x="8304540" y="690372"/>
            <a:ext cx="8954760" cy="1053704"/>
          </a:xfrm>
          <a:prstGeom prst="rect">
            <a:avLst/>
          </a:prstGeom>
        </p:spPr>
        <p:txBody>
          <a:bodyPr anchor="t" rtlCol="false" tIns="0" lIns="0" bIns="0" rIns="0">
            <a:spAutoFit/>
          </a:bodyPr>
          <a:lstStyle/>
          <a:p>
            <a:pPr>
              <a:lnSpc>
                <a:spcPts val="2821"/>
              </a:lnSpc>
            </a:pPr>
            <a:r>
              <a:rPr lang="en-US" sz="2015">
                <a:solidFill>
                  <a:srgbClr val="FFFFFF"/>
                </a:solidFill>
                <a:latin typeface="Open Sans"/>
              </a:rPr>
              <a:t>In the provided project, object-oriented programming (OOP) principles are employed to organize the codebase into modular and reusable components, enhancing maintainability and scalability. </a:t>
            </a:r>
          </a:p>
        </p:txBody>
      </p:sp>
      <p:sp>
        <p:nvSpPr>
          <p:cNvPr name="TextBox 9" id="9"/>
          <p:cNvSpPr txBox="true"/>
          <p:nvPr/>
        </p:nvSpPr>
        <p:spPr>
          <a:xfrm rot="0">
            <a:off x="8304540" y="2294438"/>
            <a:ext cx="6700957" cy="24634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Inheritance: Inheritance allows the creation of subclasses that inherit attributes and behaviors from a parent class. While the code provided does not explicitly demonstrate inheritance, it's a fundamental OOP concept that could be leveraged to create specialized classes with shared functionality.</a:t>
            </a:r>
          </a:p>
        </p:txBody>
      </p:sp>
      <p:sp>
        <p:nvSpPr>
          <p:cNvPr name="TextBox 10" id="10"/>
          <p:cNvSpPr txBox="true"/>
          <p:nvPr/>
        </p:nvSpPr>
        <p:spPr>
          <a:xfrm rot="0">
            <a:off x="304263" y="863211"/>
            <a:ext cx="5279889" cy="242252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04 - USE OF OOPS IN THE PROJECT</a:t>
            </a:r>
          </a:p>
        </p:txBody>
      </p:sp>
      <p:sp>
        <p:nvSpPr>
          <p:cNvPr name="TextBox 11" id="11"/>
          <p:cNvSpPr txBox="true"/>
          <p:nvPr/>
        </p:nvSpPr>
        <p:spPr>
          <a:xfrm rot="0">
            <a:off x="8304540" y="5339805"/>
            <a:ext cx="6700957" cy="281582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Polymorphism: Polymorphism enables objects to be treated as instances of their parent class, facilitating code flexibility and extensibility. While not explicitly demonstrated in the provided code snippet, polymorphism could be implemented through method overriding or interface implementations to support different audio recording or music identification mechanisms.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TextBox 2" id="2"/>
          <p:cNvSpPr txBox="true"/>
          <p:nvPr/>
        </p:nvSpPr>
        <p:spPr>
          <a:xfrm rot="0">
            <a:off x="1028700" y="3557001"/>
            <a:ext cx="6700957" cy="175855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Input Handling: This component simplifies the reception of audio data from various sources like microphones or files, abstracting the complexity of interacting with different devices and offering a unified interface for the system.</a:t>
            </a:r>
          </a:p>
        </p:txBody>
      </p:sp>
      <p:sp>
        <p:nvSpPr>
          <p:cNvPr name="AutoShape 3" id="3"/>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0" y="8784205"/>
            <a:ext cx="18288000" cy="0"/>
          </a:xfrm>
          <a:prstGeom prst="line">
            <a:avLst/>
          </a:prstGeom>
          <a:ln cap="flat" w="9525">
            <a:solidFill>
              <a:srgbClr val="FFFFFF"/>
            </a:solidFill>
            <a:prstDash val="solid"/>
            <a:headEnd type="none" len="sm" w="sm"/>
            <a:tailEnd type="none" len="sm" w="sm"/>
          </a:ln>
        </p:spPr>
      </p:sp>
      <p:sp>
        <p:nvSpPr>
          <p:cNvPr name="TextBox 5" id="5"/>
          <p:cNvSpPr txBox="true"/>
          <p:nvPr/>
        </p:nvSpPr>
        <p:spPr>
          <a:xfrm rot="0">
            <a:off x="1028700" y="2058401"/>
            <a:ext cx="5682353"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05 - PROJECT ARCHITECTURE </a:t>
            </a:r>
          </a:p>
        </p:txBody>
      </p:sp>
      <p:sp>
        <p:nvSpPr>
          <p:cNvPr name="Freeform 6" id="6"/>
          <p:cNvSpPr/>
          <p:nvPr/>
        </p:nvSpPr>
        <p:spPr>
          <a:xfrm flipH="false" flipV="false" rot="0">
            <a:off x="705339" y="7409678"/>
            <a:ext cx="6192963" cy="6192963"/>
          </a:xfrm>
          <a:custGeom>
            <a:avLst/>
            <a:gdLst/>
            <a:ahLst/>
            <a:cxnLst/>
            <a:rect r="r" b="b" t="t" l="l"/>
            <a:pathLst>
              <a:path h="6192963" w="6192963">
                <a:moveTo>
                  <a:pt x="0" y="0"/>
                </a:moveTo>
                <a:lnTo>
                  <a:pt x="6192962" y="0"/>
                </a:lnTo>
                <a:lnTo>
                  <a:pt x="6192962" y="6192963"/>
                </a:lnTo>
                <a:lnTo>
                  <a:pt x="0" y="6192963"/>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6154164"/>
            <a:ext cx="6700957" cy="24634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Integration with External Services: The system seamlessly integrates with external services like music identification APIs or streaming platforms (e.g., Spotify). This includes managing authentication, executing requests, and processing responses to identify music tracks or retrieve metadata.</a:t>
            </a:r>
          </a:p>
        </p:txBody>
      </p:sp>
      <p:sp>
        <p:nvSpPr>
          <p:cNvPr name="TextBox 8" id="8"/>
          <p:cNvSpPr txBox="true"/>
          <p:nvPr/>
        </p:nvSpPr>
        <p:spPr>
          <a:xfrm rot="0">
            <a:off x="10558343" y="3380788"/>
            <a:ext cx="6700957" cy="211097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Audio Processing: After obtaining audio data, this component executes diverse processing steps to extract pertinent features. It encompasses algorithms for tasks such as audio fingerprinting, analyzing audio to identify distinctive patterns or signatures.</a:t>
            </a:r>
          </a:p>
        </p:txBody>
      </p:sp>
      <p:sp>
        <p:nvSpPr>
          <p:cNvPr name="TextBox 9" id="9"/>
          <p:cNvSpPr txBox="true"/>
          <p:nvPr/>
        </p:nvSpPr>
        <p:spPr>
          <a:xfrm rot="0">
            <a:off x="10558343" y="6154164"/>
            <a:ext cx="6700957" cy="175855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User Interface (UI): The UI component furnishes a user-friendly interface for system interaction. It may feature progress display during audio processing, presentation of identified music tracks, and user control over playback or other actions.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1318"/>
        </a:solidFill>
      </p:bgPr>
    </p:bg>
    <p:spTree>
      <p:nvGrpSpPr>
        <p:cNvPr id="1" name=""/>
        <p:cNvGrpSpPr/>
        <p:nvPr/>
      </p:nvGrpSpPr>
      <p:grpSpPr>
        <a:xfrm>
          <a:off x="0" y="0"/>
          <a:ext cx="0" cy="0"/>
          <a:chOff x="0" y="0"/>
          <a:chExt cx="0" cy="0"/>
        </a:xfrm>
      </p:grpSpPr>
      <p:sp>
        <p:nvSpPr>
          <p:cNvPr name="AutoShape 2" id="2"/>
          <p:cNvSpPr/>
          <p:nvPr/>
        </p:nvSpPr>
        <p:spPr>
          <a:xfrm rot="0">
            <a:off x="0" y="1502795"/>
            <a:ext cx="18288000"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0" y="8784205"/>
            <a:ext cx="18288000" cy="0"/>
          </a:xfrm>
          <a:prstGeom prst="line">
            <a:avLst/>
          </a:prstGeom>
          <a:ln cap="flat" w="9525">
            <a:solidFill>
              <a:srgbClr val="FFFFFF"/>
            </a:solidFill>
            <a:prstDash val="solid"/>
            <a:headEnd type="none" len="sm" w="sm"/>
            <a:tailEnd type="none" len="sm" w="sm"/>
          </a:ln>
        </p:spPr>
      </p:sp>
      <p:sp>
        <p:nvSpPr>
          <p:cNvPr name="Freeform 4" id="4"/>
          <p:cNvSpPr/>
          <p:nvPr/>
        </p:nvSpPr>
        <p:spPr>
          <a:xfrm flipH="false" flipV="false" rot="0">
            <a:off x="705339" y="7409678"/>
            <a:ext cx="6192963" cy="6192963"/>
          </a:xfrm>
          <a:custGeom>
            <a:avLst/>
            <a:gdLst/>
            <a:ahLst/>
            <a:cxnLst/>
            <a:rect r="r" b="b" t="t" l="l"/>
            <a:pathLst>
              <a:path h="6192963" w="6192963">
                <a:moveTo>
                  <a:pt x="0" y="0"/>
                </a:moveTo>
                <a:lnTo>
                  <a:pt x="6192962" y="0"/>
                </a:lnTo>
                <a:lnTo>
                  <a:pt x="6192962" y="6192963"/>
                </a:lnTo>
                <a:lnTo>
                  <a:pt x="0" y="6192963"/>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4588677"/>
            <a:ext cx="6700957" cy="2463404"/>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Error Handling and Logging: Throughout the architecture, mechanisms for error handling and logging are integrated to ensure robustness and facilitate troubleshooting. This entails gracefully managing exceptions, logging pertinent information for debugging, and furnishing error feedback to users.</a:t>
            </a:r>
          </a:p>
        </p:txBody>
      </p:sp>
      <p:sp>
        <p:nvSpPr>
          <p:cNvPr name="TextBox 6" id="6"/>
          <p:cNvSpPr txBox="true"/>
          <p:nvPr/>
        </p:nvSpPr>
        <p:spPr>
          <a:xfrm rot="0">
            <a:off x="1028700" y="2058401"/>
            <a:ext cx="5682353" cy="1260474"/>
          </a:xfrm>
          <a:prstGeom prst="rect">
            <a:avLst/>
          </a:prstGeom>
        </p:spPr>
        <p:txBody>
          <a:bodyPr anchor="t" rtlCol="false" tIns="0" lIns="0" bIns="0" rIns="0">
            <a:spAutoFit/>
          </a:bodyPr>
          <a:lstStyle/>
          <a:p>
            <a:pPr>
              <a:lnSpc>
                <a:spcPts val="9199"/>
              </a:lnSpc>
            </a:pPr>
            <a:r>
              <a:rPr lang="en-US" sz="9999">
                <a:solidFill>
                  <a:srgbClr val="FFFFFF"/>
                </a:solidFill>
                <a:latin typeface="Segment A Heavy"/>
              </a:rPr>
              <a:t>05 - PROJECT ARCHITECTURE </a:t>
            </a:r>
          </a:p>
        </p:txBody>
      </p:sp>
      <p:sp>
        <p:nvSpPr>
          <p:cNvPr name="TextBox 7" id="7"/>
          <p:cNvSpPr txBox="true"/>
          <p:nvPr/>
        </p:nvSpPr>
        <p:spPr>
          <a:xfrm rot="0">
            <a:off x="10558343" y="4588677"/>
            <a:ext cx="6700957" cy="2110979"/>
          </a:xfrm>
          <a:prstGeom prst="rect">
            <a:avLst/>
          </a:prstGeom>
        </p:spPr>
        <p:txBody>
          <a:bodyPr anchor="t" rtlCol="false" tIns="0" lIns="0" bIns="0" rIns="0">
            <a:spAutoFit/>
          </a:bodyPr>
          <a:lstStyle/>
          <a:p>
            <a:pPr marL="435170" indent="-217585" lvl="1">
              <a:lnSpc>
                <a:spcPts val="2821"/>
              </a:lnSpc>
              <a:buFont typeface="Arial"/>
              <a:buChar char="•"/>
            </a:pPr>
            <a:r>
              <a:rPr lang="en-US" sz="2015">
                <a:solidFill>
                  <a:srgbClr val="FFFFFF"/>
                </a:solidFill>
                <a:latin typeface="Open Sans"/>
              </a:rPr>
              <a:t>Audio Processing: After obtaining audio data, this component executes diverse processing steps to extract pertinent features. It encompasses algorithms for tasks such as audio fingerprinting, analyzing audio to identify distinctive patterns or signatures.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DAGCdAa5r3Q</dc:identifier>
  <dcterms:modified xsi:type="dcterms:W3CDTF">2011-08-01T06:04:30Z</dcterms:modified>
  <cp:revision>1</cp:revision>
  <dc:title>NIRVANA</dc:title>
</cp:coreProperties>
</file>